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97" r:id="rId3"/>
    <p:sldId id="410" r:id="rId4"/>
    <p:sldId id="411" r:id="rId5"/>
    <p:sldId id="412" r:id="rId6"/>
    <p:sldId id="413" r:id="rId7"/>
    <p:sldId id="414" r:id="rId8"/>
    <p:sldId id="415" r:id="rId9"/>
    <p:sldId id="416" r:id="rId10"/>
    <p:sldId id="409" r:id="rId11"/>
    <p:sldId id="400" r:id="rId12"/>
    <p:sldId id="401" r:id="rId13"/>
    <p:sldId id="402" r:id="rId14"/>
    <p:sldId id="403" r:id="rId15"/>
    <p:sldId id="417" r:id="rId16"/>
    <p:sldId id="418" r:id="rId17"/>
    <p:sldId id="419" r:id="rId18"/>
    <p:sldId id="421" r:id="rId19"/>
    <p:sldId id="420" r:id="rId20"/>
    <p:sldId id="422" r:id="rId21"/>
    <p:sldId id="423" r:id="rId22"/>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5337" autoAdjust="0"/>
  </p:normalViewPr>
  <p:slideViewPr>
    <p:cSldViewPr snapToGrid="0">
      <p:cViewPr varScale="1">
        <p:scale>
          <a:sx n="38" d="100"/>
          <a:sy n="38" d="100"/>
        </p:scale>
        <p:origin x="900"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it-IT"/>
              <a:t>Fare clic per modificare lo stile del titolo</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5A069CB8-F204-4D06-B913-C5A26A89888A}" type="datetimeFigureOut">
              <a:rPr lang="en-US" dirty="0"/>
              <a:t>7/9/2026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0B6E300-0A13-4A81-945A-7333C271A069}" type="datetimeFigureOut">
              <a:rPr lang="en-US" dirty="0"/>
              <a:t>7/9/2026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olo e testo vertical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4671962-1EA4-46E7-BCB0-F36CE46D1A59}" type="datetimeFigureOut">
              <a:rPr lang="en-US" dirty="0"/>
              <a:t>7/9/2026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30BB376-B19C-488D-ABEB-03C7E6E9E3E0}" type="datetimeFigureOut">
              <a:rPr lang="en-US" dirty="0"/>
              <a:t>7/9/2026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it-IT"/>
              <a:t>Fare clic per modificare lo stile del titolo</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486F077B-A50F-4D64-8574-E2D6A98A5553}" type="datetimeFigureOut">
              <a:rPr lang="en-US" dirty="0"/>
              <a:t>7/9/2026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7D9E2A62-1983-43A1-A163-D8AA46534C80}" type="datetimeFigureOut">
              <a:rPr lang="en-US" dirty="0"/>
              <a:t>7/9/2026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1097280" y="2582334"/>
            <a:ext cx="4937760" cy="3378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6217920" y="2582334"/>
            <a:ext cx="4937760" cy="3378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898F3E3B-34E3-4345-B2A1-994B83598A9C}" type="datetimeFigureOut">
              <a:rPr lang="en-US" dirty="0"/>
              <a:t>7/9/2026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FD816C96-82A1-4D77-8ADA-627AC6FE3D65}" type="datetimeFigureOut">
              <a:rPr lang="en-US" dirty="0"/>
              <a:t>7/9/2026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7" name="Date Placeholder 6"/>
          <p:cNvSpPr>
            <a:spLocks noGrp="1"/>
          </p:cNvSpPr>
          <p:nvPr>
            <p:ph type="dt" sz="half" idx="10"/>
          </p:nvPr>
        </p:nvSpPr>
        <p:spPr/>
        <p:txBody>
          <a:bodyPr/>
          <a:lstStyle/>
          <a:p>
            <a:fld id="{1D102C1E-28F2-47E9-802D-339E64E2F920}" type="datetimeFigureOut">
              <a:rPr lang="en-US" dirty="0"/>
              <a:t>7/9/2026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it-IT"/>
              <a:t>Fare clic per modificare lo stile del titolo</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dirty="0"/>
              <a:t>7/9/2026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65B747F8-9654-4282-85D2-65F41AAE7A75}" type="datetimeFigureOut">
              <a:rPr lang="en-US" dirty="0"/>
              <a:t>7/9/2026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dirty="0"/>
              <a:t>7/9/2026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‹N›</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2.emf"/></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emf"/></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s/_rels/slide16.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image" Target="../media/image28.emf"/><Relationship Id="rId7" Type="http://schemas.openxmlformats.org/officeDocument/2006/relationships/image" Target="../media/image3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5.emf"/><Relationship Id="rId5" Type="http://schemas.openxmlformats.org/officeDocument/2006/relationships/image" Target="../media/image34.emf"/><Relationship Id="rId4" Type="http://schemas.openxmlformats.org/officeDocument/2006/relationships/image" Target="../media/image33.emf"/></Relationships>
</file>

<file path=ppt/slides/_rels/slide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5.emf"/><Relationship Id="rId5" Type="http://schemas.openxmlformats.org/officeDocument/2006/relationships/image" Target="../media/image34.emf"/><Relationship Id="rId4" Type="http://schemas.openxmlformats.org/officeDocument/2006/relationships/image" Target="../media/image36.emf"/></Relationships>
</file>

<file path=ppt/slides/_rels/slide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8.emf"/><Relationship Id="rId4" Type="http://schemas.openxmlformats.org/officeDocument/2006/relationships/image" Target="../media/image37.emf"/></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emf"/></Relationships>
</file>

<file path=ppt/slides/_rels/slide2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1.emf"/><Relationship Id="rId5" Type="http://schemas.openxmlformats.org/officeDocument/2006/relationships/image" Target="../media/image40.emf"/><Relationship Id="rId4" Type="http://schemas.openxmlformats.org/officeDocument/2006/relationships/image" Target="../media/image39.emf"/></Relationships>
</file>

<file path=ppt/slides/_rels/slide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emf"/></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emf"/></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emf"/></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emf"/></Relationships>
</file>

<file path=ppt/slides/_rels/slide8.xml.rels><?xml version="1.0" encoding="UTF-8" standalone="yes"?>
<Relationships xmlns="http://schemas.openxmlformats.org/package/2006/relationships"><Relationship Id="rId3" Type="http://schemas.openxmlformats.org/officeDocument/2006/relationships/image" Target="../media/image2.emf"/><Relationship Id="rId7" Type="http://schemas.openxmlformats.org/officeDocument/2006/relationships/image" Target="../media/image12.emf"/><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4.emf"/><Relationship Id="rId4" Type="http://schemas.openxmlformats.org/officeDocument/2006/relationships/image" Target="../media/image1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p:cNvSpPr/>
          <p:nvPr/>
        </p:nvSpPr>
        <p:spPr>
          <a:xfrm>
            <a:off x="237141" y="3018858"/>
            <a:ext cx="4284059" cy="2937442"/>
          </a:xfrm>
          <a:prstGeom prst="rect">
            <a:avLst/>
          </a:prstGeom>
          <a:solidFill>
            <a:schemeClr val="bg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8866" y="6462389"/>
            <a:ext cx="1673932" cy="343738"/>
          </a:xfrm>
          <a:prstGeom prst="rect">
            <a:avLst/>
          </a:prstGeom>
        </p:spPr>
      </p:pic>
      <p:sp>
        <p:nvSpPr>
          <p:cNvPr id="10" name="CasellaDiTesto 9"/>
          <p:cNvSpPr txBox="1"/>
          <p:nvPr/>
        </p:nvSpPr>
        <p:spPr>
          <a:xfrm>
            <a:off x="90151" y="6411395"/>
            <a:ext cx="11850980" cy="400110"/>
          </a:xfrm>
          <a:prstGeom prst="rect">
            <a:avLst/>
          </a:prstGeom>
          <a:noFill/>
        </p:spPr>
        <p:txBody>
          <a:bodyPr wrap="square" rtlCol="0">
            <a:spAutoFit/>
          </a:bodyPr>
          <a:lstStyle/>
          <a:p>
            <a:endParaRPr lang="it-IT" sz="2000" dirty="0">
              <a:solidFill>
                <a:schemeClr val="bg1"/>
              </a:solidFill>
            </a:endParaRPr>
          </a:p>
        </p:txBody>
      </p:sp>
      <p:sp>
        <p:nvSpPr>
          <p:cNvPr id="9" name="Titolo 1"/>
          <p:cNvSpPr txBox="1">
            <a:spLocks/>
          </p:cNvSpPr>
          <p:nvPr/>
        </p:nvSpPr>
        <p:spPr>
          <a:xfrm>
            <a:off x="4929689" y="3160093"/>
            <a:ext cx="5657628" cy="1055365"/>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algn="ctr"/>
            <a:r>
              <a:rPr lang="it-IT" sz="3600" b="1" dirty="0"/>
              <a:t>Disinquinamento acustico ambientale [aggiornamenti]</a:t>
            </a:r>
          </a:p>
        </p:txBody>
      </p:sp>
      <p:sp>
        <p:nvSpPr>
          <p:cNvPr id="7" name="Titolo 1"/>
          <p:cNvSpPr txBox="1">
            <a:spLocks/>
          </p:cNvSpPr>
          <p:nvPr/>
        </p:nvSpPr>
        <p:spPr>
          <a:xfrm>
            <a:off x="4938650" y="4368245"/>
            <a:ext cx="5657628" cy="436838"/>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algn="ctr"/>
            <a:r>
              <a:rPr lang="it-IT" sz="2200" b="1" dirty="0"/>
              <a:t>7 maggio 2026</a:t>
            </a:r>
          </a:p>
        </p:txBody>
      </p:sp>
      <p:pic>
        <p:nvPicPr>
          <p:cNvPr id="3" name="Immagine 2"/>
          <p:cNvPicPr>
            <a:picLocks noChangeAspect="1"/>
          </p:cNvPicPr>
          <p:nvPr/>
        </p:nvPicPr>
        <p:blipFill>
          <a:blip r:embed="rId3"/>
          <a:stretch>
            <a:fillRect/>
          </a:stretch>
        </p:blipFill>
        <p:spPr>
          <a:xfrm>
            <a:off x="5676006" y="1199764"/>
            <a:ext cx="3877296" cy="1325629"/>
          </a:xfrm>
          <a:prstGeom prst="rect">
            <a:avLst/>
          </a:prstGeom>
        </p:spPr>
      </p:pic>
    </p:spTree>
    <p:extLst>
      <p:ext uri="{BB962C8B-B14F-4D97-AF65-F5344CB8AC3E}">
        <p14:creationId xmlns:p14="http://schemas.microsoft.com/office/powerpoint/2010/main" val="3069291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D726A-C4D5-8AC9-B472-673781206632}"/>
            </a:ext>
          </a:extLst>
        </p:cNvPr>
        <p:cNvGrpSpPr/>
        <p:nvPr/>
      </p:nvGrpSpPr>
      <p:grpSpPr>
        <a:xfrm>
          <a:off x="0" y="0"/>
          <a:ext cx="0" cy="0"/>
          <a:chOff x="0" y="0"/>
          <a:chExt cx="0" cy="0"/>
        </a:xfrm>
      </p:grpSpPr>
      <p:pic>
        <p:nvPicPr>
          <p:cNvPr id="6" name="Immagine 5">
            <a:extLst>
              <a:ext uri="{FF2B5EF4-FFF2-40B4-BE49-F238E27FC236}">
                <a16:creationId xmlns:a16="http://schemas.microsoft.com/office/drawing/2014/main" id="{1499863E-6C0B-7581-3DC7-81065D3D49DB}"/>
              </a:ext>
            </a:extLst>
          </p:cNvPr>
          <p:cNvPicPr>
            <a:picLocks noChangeAspect="1"/>
          </p:cNvPicPr>
          <p:nvPr/>
        </p:nvPicPr>
        <p:blipFill>
          <a:blip r:embed="rId2"/>
          <a:stretch>
            <a:fillRect/>
          </a:stretch>
        </p:blipFill>
        <p:spPr>
          <a:xfrm>
            <a:off x="2037082" y="803682"/>
            <a:ext cx="9480102" cy="5250635"/>
          </a:xfrm>
          <a:prstGeom prst="rect">
            <a:avLst/>
          </a:prstGeom>
        </p:spPr>
      </p:pic>
      <p:pic>
        <p:nvPicPr>
          <p:cNvPr id="4" name="Immagine 3">
            <a:extLst>
              <a:ext uri="{FF2B5EF4-FFF2-40B4-BE49-F238E27FC236}">
                <a16:creationId xmlns:a16="http://schemas.microsoft.com/office/drawing/2014/main" id="{5A89FCBC-F4E6-C5CC-9AE9-87F7341BC0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8866" y="6462389"/>
            <a:ext cx="1673932" cy="343738"/>
          </a:xfrm>
          <a:prstGeom prst="rect">
            <a:avLst/>
          </a:prstGeom>
        </p:spPr>
      </p:pic>
      <p:sp>
        <p:nvSpPr>
          <p:cNvPr id="7" name="CasellaDiTesto 6">
            <a:extLst>
              <a:ext uri="{FF2B5EF4-FFF2-40B4-BE49-F238E27FC236}">
                <a16:creationId xmlns:a16="http://schemas.microsoft.com/office/drawing/2014/main" id="{6E8190D9-0548-82D2-D77A-94ED70E04E10}"/>
              </a:ext>
            </a:extLst>
          </p:cNvPr>
          <p:cNvSpPr txBox="1"/>
          <p:nvPr/>
        </p:nvSpPr>
        <p:spPr>
          <a:xfrm>
            <a:off x="90151" y="6411395"/>
            <a:ext cx="11850980" cy="400110"/>
          </a:xfrm>
          <a:prstGeom prst="rect">
            <a:avLst/>
          </a:prstGeom>
          <a:noFill/>
        </p:spPr>
        <p:txBody>
          <a:bodyPr wrap="square" rtlCol="0">
            <a:spAutoFit/>
          </a:bodyPr>
          <a:lstStyle/>
          <a:p>
            <a:r>
              <a:rPr lang="it-IT" sz="2000" dirty="0">
                <a:solidFill>
                  <a:schemeClr val="bg1"/>
                </a:solidFill>
              </a:rPr>
              <a:t>Disinquinamento acustico ambientale – Interventi di mitigazione acustica</a:t>
            </a:r>
          </a:p>
        </p:txBody>
      </p:sp>
      <p:pic>
        <p:nvPicPr>
          <p:cNvPr id="13" name="Immagine 12">
            <a:extLst>
              <a:ext uri="{FF2B5EF4-FFF2-40B4-BE49-F238E27FC236}">
                <a16:creationId xmlns:a16="http://schemas.microsoft.com/office/drawing/2014/main" id="{C90EE40B-C628-CB51-2258-FABBD2B34721}"/>
              </a:ext>
            </a:extLst>
          </p:cNvPr>
          <p:cNvPicPr>
            <a:picLocks noChangeAspect="1"/>
          </p:cNvPicPr>
          <p:nvPr/>
        </p:nvPicPr>
        <p:blipFill rotWithShape="1">
          <a:blip r:embed="rId4"/>
          <a:srcRect r="65490"/>
          <a:stretch/>
        </p:blipFill>
        <p:spPr>
          <a:xfrm>
            <a:off x="90151" y="86688"/>
            <a:ext cx="1338055" cy="1325629"/>
          </a:xfrm>
          <a:prstGeom prst="rect">
            <a:avLst/>
          </a:prstGeom>
        </p:spPr>
      </p:pic>
      <p:sp>
        <p:nvSpPr>
          <p:cNvPr id="14" name="Titolo 1">
            <a:extLst>
              <a:ext uri="{FF2B5EF4-FFF2-40B4-BE49-F238E27FC236}">
                <a16:creationId xmlns:a16="http://schemas.microsoft.com/office/drawing/2014/main" id="{1559FD2E-6A5F-0674-791E-9967E83E8E2A}"/>
              </a:ext>
            </a:extLst>
          </p:cNvPr>
          <p:cNvSpPr txBox="1">
            <a:spLocks/>
          </p:cNvSpPr>
          <p:nvPr/>
        </p:nvSpPr>
        <p:spPr>
          <a:xfrm>
            <a:off x="2369738" y="86688"/>
            <a:ext cx="9713060" cy="400992"/>
          </a:xfrm>
          <a:prstGeom prst="rect">
            <a:avLst/>
          </a:prstGeom>
        </p:spPr>
        <p:txBody>
          <a:bodyPr vert="horz" lIns="91440" tIns="45720" rIns="91440" bIns="45720" rtlCol="0" anchor="b">
            <a:normAutofit lnSpcReduction="100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algn="r"/>
            <a:r>
              <a:rPr lang="it-IT" sz="2400" b="1" dirty="0"/>
              <a:t>Ultimi interventi eseguiti </a:t>
            </a:r>
          </a:p>
        </p:txBody>
      </p:sp>
      <p:sp>
        <p:nvSpPr>
          <p:cNvPr id="2" name="Callout: linea piegata 1">
            <a:extLst>
              <a:ext uri="{FF2B5EF4-FFF2-40B4-BE49-F238E27FC236}">
                <a16:creationId xmlns:a16="http://schemas.microsoft.com/office/drawing/2014/main" id="{F0275E69-3A61-4599-684D-B5F01038B3DA}"/>
              </a:ext>
            </a:extLst>
          </p:cNvPr>
          <p:cNvSpPr/>
          <p:nvPr/>
        </p:nvSpPr>
        <p:spPr>
          <a:xfrm>
            <a:off x="8948576" y="2551385"/>
            <a:ext cx="2333881" cy="633139"/>
          </a:xfrm>
          <a:prstGeom prst="borderCallout2">
            <a:avLst>
              <a:gd name="adj1" fmla="val 18750"/>
              <a:gd name="adj2" fmla="val -8333"/>
              <a:gd name="adj3" fmla="val 18750"/>
              <a:gd name="adj4" fmla="val -16667"/>
              <a:gd name="adj5" fmla="val 72694"/>
              <a:gd name="adj6" fmla="val -48708"/>
            </a:avLst>
          </a:prstGeom>
          <a:solidFill>
            <a:schemeClr val="bg1"/>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solidFill>
                  <a:schemeClr val="tx1"/>
                </a:solidFill>
              </a:rPr>
              <a:t>Schermatura</a:t>
            </a:r>
          </a:p>
          <a:p>
            <a:pPr algn="ctr"/>
            <a:r>
              <a:rPr lang="it-IT" dirty="0">
                <a:solidFill>
                  <a:schemeClr val="tx1"/>
                </a:solidFill>
              </a:rPr>
              <a:t>aereatore Robertson</a:t>
            </a:r>
          </a:p>
        </p:txBody>
      </p:sp>
      <p:sp>
        <p:nvSpPr>
          <p:cNvPr id="3" name="Callout: linea piegata 2">
            <a:extLst>
              <a:ext uri="{FF2B5EF4-FFF2-40B4-BE49-F238E27FC236}">
                <a16:creationId xmlns:a16="http://schemas.microsoft.com/office/drawing/2014/main" id="{0927F977-4BBA-6703-C0B4-C533C0595E34}"/>
              </a:ext>
            </a:extLst>
          </p:cNvPr>
          <p:cNvSpPr/>
          <p:nvPr/>
        </p:nvSpPr>
        <p:spPr>
          <a:xfrm>
            <a:off x="7329326" y="1872190"/>
            <a:ext cx="2333881" cy="363194"/>
          </a:xfrm>
          <a:prstGeom prst="borderCallout2">
            <a:avLst>
              <a:gd name="adj1" fmla="val 18750"/>
              <a:gd name="adj2" fmla="val -8333"/>
              <a:gd name="adj3" fmla="val 18750"/>
              <a:gd name="adj4" fmla="val -16667"/>
              <a:gd name="adj5" fmla="val 242130"/>
              <a:gd name="adj6" fmla="val -51506"/>
            </a:avLst>
          </a:prstGeom>
          <a:solidFill>
            <a:schemeClr val="bg1"/>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solidFill>
                  <a:schemeClr val="tx1"/>
                </a:solidFill>
              </a:rPr>
              <a:t>Pannellature paratoie</a:t>
            </a:r>
          </a:p>
        </p:txBody>
      </p:sp>
      <p:sp>
        <p:nvSpPr>
          <p:cNvPr id="5" name="Callout: linea piegata 4">
            <a:extLst>
              <a:ext uri="{FF2B5EF4-FFF2-40B4-BE49-F238E27FC236}">
                <a16:creationId xmlns:a16="http://schemas.microsoft.com/office/drawing/2014/main" id="{590D5932-490C-60F4-FA94-60373BACA49F}"/>
              </a:ext>
            </a:extLst>
          </p:cNvPr>
          <p:cNvSpPr/>
          <p:nvPr/>
        </p:nvSpPr>
        <p:spPr>
          <a:xfrm>
            <a:off x="5452901" y="1330457"/>
            <a:ext cx="2333881" cy="363194"/>
          </a:xfrm>
          <a:prstGeom prst="borderCallout2">
            <a:avLst>
              <a:gd name="adj1" fmla="val 18750"/>
              <a:gd name="adj2" fmla="val -8333"/>
              <a:gd name="adj3" fmla="val 18750"/>
              <a:gd name="adj4" fmla="val -16667"/>
              <a:gd name="adj5" fmla="val 245127"/>
              <a:gd name="adj6" fmla="val -54072"/>
            </a:avLst>
          </a:prstGeom>
          <a:solidFill>
            <a:schemeClr val="bg1"/>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solidFill>
                  <a:schemeClr val="tx1"/>
                </a:solidFill>
              </a:rPr>
              <a:t>Pannellature paratoie</a:t>
            </a:r>
          </a:p>
        </p:txBody>
      </p:sp>
      <p:sp>
        <p:nvSpPr>
          <p:cNvPr id="8" name="Callout: linea piegata 7">
            <a:extLst>
              <a:ext uri="{FF2B5EF4-FFF2-40B4-BE49-F238E27FC236}">
                <a16:creationId xmlns:a16="http://schemas.microsoft.com/office/drawing/2014/main" id="{4A218790-97EE-9830-4DBD-75BEF9149F75}"/>
              </a:ext>
            </a:extLst>
          </p:cNvPr>
          <p:cNvSpPr/>
          <p:nvPr/>
        </p:nvSpPr>
        <p:spPr>
          <a:xfrm flipH="1">
            <a:off x="2138363" y="3528612"/>
            <a:ext cx="2457288" cy="633139"/>
          </a:xfrm>
          <a:prstGeom prst="borderCallout2">
            <a:avLst>
              <a:gd name="adj1" fmla="val 18750"/>
              <a:gd name="adj2" fmla="val -8333"/>
              <a:gd name="adj3" fmla="val 18750"/>
              <a:gd name="adj4" fmla="val -16667"/>
              <a:gd name="adj5" fmla="val -67968"/>
              <a:gd name="adj6" fmla="val -33966"/>
            </a:avLst>
          </a:prstGeom>
          <a:solidFill>
            <a:schemeClr val="bg1"/>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solidFill>
                  <a:schemeClr val="tx1"/>
                </a:solidFill>
              </a:rPr>
              <a:t>Miglioramento </a:t>
            </a:r>
          </a:p>
          <a:p>
            <a:pPr algn="ctr"/>
            <a:r>
              <a:rPr lang="it-IT" dirty="0">
                <a:solidFill>
                  <a:schemeClr val="tx1"/>
                </a:solidFill>
              </a:rPr>
              <a:t>chiusura con tetto</a:t>
            </a:r>
          </a:p>
        </p:txBody>
      </p:sp>
      <p:cxnSp>
        <p:nvCxnSpPr>
          <p:cNvPr id="10" name="Connettore diritto 9">
            <a:extLst>
              <a:ext uri="{FF2B5EF4-FFF2-40B4-BE49-F238E27FC236}">
                <a16:creationId xmlns:a16="http://schemas.microsoft.com/office/drawing/2014/main" id="{6C9EA3EB-A5EE-246A-664C-ECFECBD271E6}"/>
              </a:ext>
            </a:extLst>
          </p:cNvPr>
          <p:cNvCxnSpPr>
            <a:cxnSpLocks/>
          </p:cNvCxnSpPr>
          <p:nvPr/>
        </p:nvCxnSpPr>
        <p:spPr>
          <a:xfrm flipV="1">
            <a:off x="4991100" y="3339999"/>
            <a:ext cx="1628741" cy="308076"/>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48221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5CD5D-C68E-139A-0805-2FDA2CF47ACB}"/>
            </a:ext>
          </a:extLst>
        </p:cNvPr>
        <p:cNvGrpSpPr/>
        <p:nvPr/>
      </p:nvGrpSpPr>
      <p:grpSpPr>
        <a:xfrm>
          <a:off x="0" y="0"/>
          <a:ext cx="0" cy="0"/>
          <a:chOff x="0" y="0"/>
          <a:chExt cx="0" cy="0"/>
        </a:xfrm>
      </p:grpSpPr>
      <p:grpSp>
        <p:nvGrpSpPr>
          <p:cNvPr id="21" name="Group 16">
            <a:extLst>
              <a:ext uri="{FF2B5EF4-FFF2-40B4-BE49-F238E27FC236}">
                <a16:creationId xmlns:a16="http://schemas.microsoft.com/office/drawing/2014/main" id="{60A03A2D-56B3-C4B8-3900-595509CE664C}"/>
              </a:ext>
            </a:extLst>
          </p:cNvPr>
          <p:cNvGrpSpPr>
            <a:grpSpLocks noChangeAspect="1"/>
          </p:cNvGrpSpPr>
          <p:nvPr/>
        </p:nvGrpSpPr>
        <p:grpSpPr bwMode="auto">
          <a:xfrm>
            <a:off x="704850" y="3594100"/>
            <a:ext cx="5494338" cy="2552700"/>
            <a:chOff x="444" y="2264"/>
            <a:chExt cx="3461" cy="1608"/>
          </a:xfrm>
        </p:grpSpPr>
        <p:sp>
          <p:nvSpPr>
            <p:cNvPr id="22" name="AutoShape 15">
              <a:extLst>
                <a:ext uri="{FF2B5EF4-FFF2-40B4-BE49-F238E27FC236}">
                  <a16:creationId xmlns:a16="http://schemas.microsoft.com/office/drawing/2014/main" id="{DDA7F4EF-E4A6-8165-66E4-ECFD3F55B5D2}"/>
                </a:ext>
              </a:extLst>
            </p:cNvPr>
            <p:cNvSpPr>
              <a:spLocks noChangeAspect="1" noChangeArrowheads="1" noTextEdit="1"/>
            </p:cNvSpPr>
            <p:nvPr/>
          </p:nvSpPr>
          <p:spPr bwMode="auto">
            <a:xfrm>
              <a:off x="444" y="2264"/>
              <a:ext cx="3461" cy="1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t-IT"/>
            </a:p>
          </p:txBody>
        </p:sp>
        <p:pic>
          <p:nvPicPr>
            <p:cNvPr id="1041" name="Picture 17">
              <a:extLst>
                <a:ext uri="{FF2B5EF4-FFF2-40B4-BE49-F238E27FC236}">
                  <a16:creationId xmlns:a16="http://schemas.microsoft.com/office/drawing/2014/main" id="{39606F40-F7E8-024E-96D2-1F65E9B591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 y="2265"/>
              <a:ext cx="3469" cy="1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Rectangle 18">
              <a:extLst>
                <a:ext uri="{FF2B5EF4-FFF2-40B4-BE49-F238E27FC236}">
                  <a16:creationId xmlns:a16="http://schemas.microsoft.com/office/drawing/2014/main" id="{7AFE4119-6EE2-5FB2-472A-9478B9BFEA85}"/>
                </a:ext>
              </a:extLst>
            </p:cNvPr>
            <p:cNvSpPr>
              <a:spLocks noChangeArrowheads="1"/>
            </p:cNvSpPr>
            <p:nvPr/>
          </p:nvSpPr>
          <p:spPr bwMode="auto">
            <a:xfrm>
              <a:off x="3913" y="3791"/>
              <a:ext cx="63"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a:ln>
                    <a:noFill/>
                  </a:ln>
                  <a:solidFill>
                    <a:srgbClr val="000000"/>
                  </a:solidFill>
                  <a:effectLst/>
                  <a:latin typeface="Arial" panose="020B0604020202020204" pitchFamily="34" charset="0"/>
                </a:rPr>
                <a:t> </a:t>
              </a:r>
              <a:endParaRPr kumimoji="0" lang="it-IT" altLang="it-IT" sz="1800" b="0" i="0" u="none" strike="noStrike" cap="none" normalizeH="0" baseline="0">
                <a:ln>
                  <a:noFill/>
                </a:ln>
                <a:solidFill>
                  <a:schemeClr val="tx1"/>
                </a:solidFill>
                <a:effectLst/>
                <a:latin typeface="Arial" panose="020B0604020202020204" pitchFamily="34" charset="0"/>
              </a:endParaRPr>
            </a:p>
          </p:txBody>
        </p:sp>
        <p:grpSp>
          <p:nvGrpSpPr>
            <p:cNvPr id="24" name="Group 22">
              <a:extLst>
                <a:ext uri="{FF2B5EF4-FFF2-40B4-BE49-F238E27FC236}">
                  <a16:creationId xmlns:a16="http://schemas.microsoft.com/office/drawing/2014/main" id="{01C6FEB3-0A40-1D21-B35A-EE6CDA6886EA}"/>
                </a:ext>
              </a:extLst>
            </p:cNvPr>
            <p:cNvGrpSpPr>
              <a:grpSpLocks/>
            </p:cNvGrpSpPr>
            <p:nvPr/>
          </p:nvGrpSpPr>
          <p:grpSpPr bwMode="auto">
            <a:xfrm>
              <a:off x="1945" y="2337"/>
              <a:ext cx="1319" cy="750"/>
              <a:chOff x="1945" y="2337"/>
              <a:chExt cx="1319" cy="750"/>
            </a:xfrm>
          </p:grpSpPr>
          <p:sp>
            <p:nvSpPr>
              <p:cNvPr id="27" name="Rectangle 19">
                <a:extLst>
                  <a:ext uri="{FF2B5EF4-FFF2-40B4-BE49-F238E27FC236}">
                    <a16:creationId xmlns:a16="http://schemas.microsoft.com/office/drawing/2014/main" id="{F287DA8F-322B-99D6-77CF-FEAF052DAE30}"/>
                  </a:ext>
                </a:extLst>
              </p:cNvPr>
              <p:cNvSpPr>
                <a:spLocks noChangeArrowheads="1"/>
              </p:cNvSpPr>
              <p:nvPr/>
            </p:nvSpPr>
            <p:spPr bwMode="auto">
              <a:xfrm>
                <a:off x="2383" y="2337"/>
                <a:ext cx="881" cy="18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28" name="Freeform 20">
                <a:extLst>
                  <a:ext uri="{FF2B5EF4-FFF2-40B4-BE49-F238E27FC236}">
                    <a16:creationId xmlns:a16="http://schemas.microsoft.com/office/drawing/2014/main" id="{4DB5BB2F-EDB4-125C-7D8E-F2214CCE3DB5}"/>
                  </a:ext>
                </a:extLst>
              </p:cNvPr>
              <p:cNvSpPr>
                <a:spLocks/>
              </p:cNvSpPr>
              <p:nvPr/>
            </p:nvSpPr>
            <p:spPr bwMode="auto">
              <a:xfrm>
                <a:off x="1945" y="2400"/>
                <a:ext cx="396" cy="687"/>
              </a:xfrm>
              <a:custGeom>
                <a:avLst/>
                <a:gdLst>
                  <a:gd name="T0" fmla="*/ 0 w 396"/>
                  <a:gd name="T1" fmla="*/ 687 h 687"/>
                  <a:gd name="T2" fmla="*/ 311 w 396"/>
                  <a:gd name="T3" fmla="*/ 0 h 687"/>
                  <a:gd name="T4" fmla="*/ 396 w 396"/>
                  <a:gd name="T5" fmla="*/ 0 h 687"/>
                </a:gdLst>
                <a:ahLst/>
                <a:cxnLst>
                  <a:cxn ang="0">
                    <a:pos x="T0" y="T1"/>
                  </a:cxn>
                  <a:cxn ang="0">
                    <a:pos x="T2" y="T3"/>
                  </a:cxn>
                  <a:cxn ang="0">
                    <a:pos x="T4" y="T5"/>
                  </a:cxn>
                </a:cxnLst>
                <a:rect l="0" t="0" r="r" b="b"/>
                <a:pathLst>
                  <a:path w="396" h="687">
                    <a:moveTo>
                      <a:pt x="0" y="687"/>
                    </a:moveTo>
                    <a:lnTo>
                      <a:pt x="311" y="0"/>
                    </a:lnTo>
                    <a:lnTo>
                      <a:pt x="396" y="0"/>
                    </a:lnTo>
                  </a:path>
                </a:pathLst>
              </a:custGeom>
              <a:noFill/>
              <a:ln w="17463" cap="flat">
                <a:solidFill>
                  <a:srgbClr val="FFFF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dirty="0">
                  <a:highlight>
                    <a:srgbClr val="FFFF00"/>
                  </a:highlight>
                </a:endParaRPr>
              </a:p>
            </p:txBody>
          </p:sp>
          <p:sp>
            <p:nvSpPr>
              <p:cNvPr id="29" name="Rectangle 21">
                <a:extLst>
                  <a:ext uri="{FF2B5EF4-FFF2-40B4-BE49-F238E27FC236}">
                    <a16:creationId xmlns:a16="http://schemas.microsoft.com/office/drawing/2014/main" id="{E73084A8-AEC4-C44C-5B60-4BE818F325B9}"/>
                  </a:ext>
                </a:extLst>
              </p:cNvPr>
              <p:cNvSpPr>
                <a:spLocks noChangeArrowheads="1"/>
              </p:cNvSpPr>
              <p:nvPr/>
            </p:nvSpPr>
            <p:spPr bwMode="auto">
              <a:xfrm>
                <a:off x="2383" y="2337"/>
                <a:ext cx="881" cy="182"/>
              </a:xfrm>
              <a:prstGeom prst="rect">
                <a:avLst/>
              </a:prstGeom>
              <a:noFill/>
              <a:ln w="17463" cap="flat">
                <a:solidFill>
                  <a:srgbClr val="04243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grpSp>
        <p:sp>
          <p:nvSpPr>
            <p:cNvPr id="25" name="Rectangle 23">
              <a:extLst>
                <a:ext uri="{FF2B5EF4-FFF2-40B4-BE49-F238E27FC236}">
                  <a16:creationId xmlns:a16="http://schemas.microsoft.com/office/drawing/2014/main" id="{B8132A4C-0117-0217-A3A6-AD65AC4462D4}"/>
                </a:ext>
              </a:extLst>
            </p:cNvPr>
            <p:cNvSpPr>
              <a:spLocks noChangeArrowheads="1"/>
            </p:cNvSpPr>
            <p:nvPr/>
          </p:nvSpPr>
          <p:spPr bwMode="auto">
            <a:xfrm>
              <a:off x="2559" y="2368"/>
              <a:ext cx="607"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a:ln>
                    <a:noFill/>
                  </a:ln>
                  <a:solidFill>
                    <a:srgbClr val="000000"/>
                  </a:solidFill>
                  <a:effectLst/>
                  <a:latin typeface="Aptos" panose="020B0004020202020204" pitchFamily="34" charset="0"/>
                </a:rPr>
                <a:t>Impianto Biroc</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26" name="Rectangle 24">
              <a:extLst>
                <a:ext uri="{FF2B5EF4-FFF2-40B4-BE49-F238E27FC236}">
                  <a16:creationId xmlns:a16="http://schemas.microsoft.com/office/drawing/2014/main" id="{F4031BCD-6630-FBC2-AF9D-ECED8D562058}"/>
                </a:ext>
              </a:extLst>
            </p:cNvPr>
            <p:cNvSpPr>
              <a:spLocks noChangeArrowheads="1"/>
            </p:cNvSpPr>
            <p:nvPr/>
          </p:nvSpPr>
          <p:spPr bwMode="auto">
            <a:xfrm>
              <a:off x="3089" y="2368"/>
              <a:ext cx="67"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a:ln>
                    <a:noFill/>
                  </a:ln>
                  <a:solidFill>
                    <a:srgbClr val="000000"/>
                  </a:solidFill>
                  <a:effectLst/>
                  <a:latin typeface="Aptos" panose="020B0004020202020204" pitchFamily="34" charset="0"/>
                </a:rPr>
                <a:t> </a:t>
              </a:r>
              <a:endParaRPr kumimoji="0" lang="it-IT" altLang="it-IT" sz="1800" b="0" i="0" u="none" strike="noStrike" cap="none" normalizeH="0" baseline="0">
                <a:ln>
                  <a:noFill/>
                </a:ln>
                <a:solidFill>
                  <a:schemeClr val="tx1"/>
                </a:solidFill>
                <a:effectLst/>
                <a:latin typeface="Arial" panose="020B0604020202020204" pitchFamily="34" charset="0"/>
              </a:endParaRPr>
            </a:p>
          </p:txBody>
        </p:sp>
      </p:grpSp>
      <p:pic>
        <p:nvPicPr>
          <p:cNvPr id="4" name="Immagine 3">
            <a:extLst>
              <a:ext uri="{FF2B5EF4-FFF2-40B4-BE49-F238E27FC236}">
                <a16:creationId xmlns:a16="http://schemas.microsoft.com/office/drawing/2014/main" id="{207679AB-E943-8BFE-6A32-44EEADBF85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8866" y="6462389"/>
            <a:ext cx="1673932" cy="343738"/>
          </a:xfrm>
          <a:prstGeom prst="rect">
            <a:avLst/>
          </a:prstGeom>
        </p:spPr>
      </p:pic>
      <p:sp>
        <p:nvSpPr>
          <p:cNvPr id="7" name="CasellaDiTesto 6">
            <a:extLst>
              <a:ext uri="{FF2B5EF4-FFF2-40B4-BE49-F238E27FC236}">
                <a16:creationId xmlns:a16="http://schemas.microsoft.com/office/drawing/2014/main" id="{BA957240-EE08-9F20-20FA-5929B4370124}"/>
              </a:ext>
            </a:extLst>
          </p:cNvPr>
          <p:cNvSpPr txBox="1"/>
          <p:nvPr/>
        </p:nvSpPr>
        <p:spPr>
          <a:xfrm>
            <a:off x="90151" y="6411395"/>
            <a:ext cx="11850980" cy="400110"/>
          </a:xfrm>
          <a:prstGeom prst="rect">
            <a:avLst/>
          </a:prstGeom>
          <a:noFill/>
        </p:spPr>
        <p:txBody>
          <a:bodyPr wrap="square" rtlCol="0">
            <a:spAutoFit/>
          </a:bodyPr>
          <a:lstStyle/>
          <a:p>
            <a:r>
              <a:rPr lang="it-IT" sz="2000" dirty="0">
                <a:solidFill>
                  <a:schemeClr val="bg1"/>
                </a:solidFill>
              </a:rPr>
              <a:t>Disinquinamento acustico ambientale – Interventi di mitigazione acustica</a:t>
            </a:r>
          </a:p>
        </p:txBody>
      </p:sp>
      <p:pic>
        <p:nvPicPr>
          <p:cNvPr id="13" name="Immagine 12">
            <a:extLst>
              <a:ext uri="{FF2B5EF4-FFF2-40B4-BE49-F238E27FC236}">
                <a16:creationId xmlns:a16="http://schemas.microsoft.com/office/drawing/2014/main" id="{AB600F0A-7596-FDAA-F552-FEF52845EF3A}"/>
              </a:ext>
            </a:extLst>
          </p:cNvPr>
          <p:cNvPicPr>
            <a:picLocks noChangeAspect="1"/>
          </p:cNvPicPr>
          <p:nvPr/>
        </p:nvPicPr>
        <p:blipFill rotWithShape="1">
          <a:blip r:embed="rId4"/>
          <a:srcRect r="65490"/>
          <a:stretch/>
        </p:blipFill>
        <p:spPr>
          <a:xfrm>
            <a:off x="90151" y="86688"/>
            <a:ext cx="1338055" cy="1325629"/>
          </a:xfrm>
          <a:prstGeom prst="rect">
            <a:avLst/>
          </a:prstGeom>
        </p:spPr>
      </p:pic>
      <p:sp>
        <p:nvSpPr>
          <p:cNvPr id="14" name="Titolo 1">
            <a:extLst>
              <a:ext uri="{FF2B5EF4-FFF2-40B4-BE49-F238E27FC236}">
                <a16:creationId xmlns:a16="http://schemas.microsoft.com/office/drawing/2014/main" id="{62FA0075-7ACA-768C-F988-C0AEC5EB50ED}"/>
              </a:ext>
            </a:extLst>
          </p:cNvPr>
          <p:cNvSpPr txBox="1">
            <a:spLocks/>
          </p:cNvSpPr>
          <p:nvPr/>
        </p:nvSpPr>
        <p:spPr>
          <a:xfrm>
            <a:off x="2369738" y="86688"/>
            <a:ext cx="9713060" cy="400992"/>
          </a:xfrm>
          <a:prstGeom prst="rect">
            <a:avLst/>
          </a:prstGeom>
        </p:spPr>
        <p:txBody>
          <a:bodyPr vert="horz" lIns="91440" tIns="45720" rIns="91440" bIns="45720" rtlCol="0" anchor="b">
            <a:normAutofit lnSpcReduction="100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algn="r"/>
            <a:r>
              <a:rPr lang="it-IT" sz="2400" b="1" dirty="0"/>
              <a:t>Interventi da realizzarsi nel corso della pausa estiva</a:t>
            </a:r>
          </a:p>
        </p:txBody>
      </p:sp>
      <p:sp>
        <p:nvSpPr>
          <p:cNvPr id="8" name="Titolo 1">
            <a:extLst>
              <a:ext uri="{FF2B5EF4-FFF2-40B4-BE49-F238E27FC236}">
                <a16:creationId xmlns:a16="http://schemas.microsoft.com/office/drawing/2014/main" id="{5C2837F9-A945-429C-A21C-1B71082FC31A}"/>
              </a:ext>
            </a:extLst>
          </p:cNvPr>
          <p:cNvSpPr txBox="1">
            <a:spLocks/>
          </p:cNvSpPr>
          <p:nvPr/>
        </p:nvSpPr>
        <p:spPr>
          <a:xfrm>
            <a:off x="7530704" y="487680"/>
            <a:ext cx="4410427" cy="149041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it-IT" sz="1800" b="1" dirty="0"/>
              <a:t>Scopo:</a:t>
            </a:r>
          </a:p>
          <a:p>
            <a:endParaRPr lang="it-IT" sz="1800" b="1" dirty="0"/>
          </a:p>
          <a:p>
            <a:pPr marL="285750" indent="-285750">
              <a:buFont typeface="Wingdings" panose="05000000000000000000" pitchFamily="2" charset="2"/>
              <a:buChar char="§"/>
            </a:pPr>
            <a:r>
              <a:rPr lang="it-IT" sz="1800" b="1" dirty="0"/>
              <a:t>Riduzione emissioni dovute a scarico rottami</a:t>
            </a:r>
          </a:p>
          <a:p>
            <a:pPr marL="285750" indent="-285750">
              <a:buFont typeface="Wingdings" panose="05000000000000000000" pitchFamily="2" charset="2"/>
              <a:buChar char="§"/>
            </a:pPr>
            <a:r>
              <a:rPr lang="it-IT" sz="1800" b="1" dirty="0"/>
              <a:t>Riduzione emissioni da impianti a funzionamento semi continuo</a:t>
            </a:r>
            <a:endParaRPr lang="en-GB" sz="1800" b="1" dirty="0"/>
          </a:p>
        </p:txBody>
      </p:sp>
      <p:grpSp>
        <p:nvGrpSpPr>
          <p:cNvPr id="6" name="Group 4">
            <a:extLst>
              <a:ext uri="{FF2B5EF4-FFF2-40B4-BE49-F238E27FC236}">
                <a16:creationId xmlns:a16="http://schemas.microsoft.com/office/drawing/2014/main" id="{368681EC-A477-3C13-491F-E8B21C97893D}"/>
              </a:ext>
            </a:extLst>
          </p:cNvPr>
          <p:cNvGrpSpPr>
            <a:grpSpLocks noChangeAspect="1"/>
          </p:cNvGrpSpPr>
          <p:nvPr/>
        </p:nvGrpSpPr>
        <p:grpSpPr bwMode="auto">
          <a:xfrm>
            <a:off x="1670051" y="3594100"/>
            <a:ext cx="10317163" cy="2613025"/>
            <a:chOff x="1052" y="2264"/>
            <a:chExt cx="6499" cy="1646"/>
          </a:xfrm>
        </p:grpSpPr>
        <p:sp>
          <p:nvSpPr>
            <p:cNvPr id="9" name="AutoShape 3">
              <a:extLst>
                <a:ext uri="{FF2B5EF4-FFF2-40B4-BE49-F238E27FC236}">
                  <a16:creationId xmlns:a16="http://schemas.microsoft.com/office/drawing/2014/main" id="{CCC03413-A169-980D-5502-8D1107FA358E}"/>
                </a:ext>
              </a:extLst>
            </p:cNvPr>
            <p:cNvSpPr>
              <a:spLocks noChangeAspect="1" noChangeArrowheads="1" noTextEdit="1"/>
            </p:cNvSpPr>
            <p:nvPr/>
          </p:nvSpPr>
          <p:spPr bwMode="auto">
            <a:xfrm>
              <a:off x="3991" y="2264"/>
              <a:ext cx="3466" cy="1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t-IT"/>
            </a:p>
          </p:txBody>
        </p:sp>
        <p:pic>
          <p:nvPicPr>
            <p:cNvPr id="1029" name="Picture 5">
              <a:extLst>
                <a:ext uri="{FF2B5EF4-FFF2-40B4-BE49-F238E27FC236}">
                  <a16:creationId xmlns:a16="http://schemas.microsoft.com/office/drawing/2014/main" id="{54A9A5A7-F2AF-A4D6-FBF6-49FD55FA78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1" y="2265"/>
              <a:ext cx="3474" cy="1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6">
              <a:extLst>
                <a:ext uri="{FF2B5EF4-FFF2-40B4-BE49-F238E27FC236}">
                  <a16:creationId xmlns:a16="http://schemas.microsoft.com/office/drawing/2014/main" id="{B9064E4E-C727-3A1F-E9F1-6B0FD69211EF}"/>
                </a:ext>
              </a:extLst>
            </p:cNvPr>
            <p:cNvSpPr>
              <a:spLocks noChangeArrowheads="1"/>
            </p:cNvSpPr>
            <p:nvPr/>
          </p:nvSpPr>
          <p:spPr bwMode="auto">
            <a:xfrm>
              <a:off x="7465" y="3812"/>
              <a:ext cx="86"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900" b="0" i="0" u="none" strike="noStrike" cap="none" normalizeH="0" baseline="0">
                  <a:ln>
                    <a:noFill/>
                  </a:ln>
                  <a:solidFill>
                    <a:srgbClr val="000000"/>
                  </a:solidFill>
                  <a:effectLst/>
                  <a:latin typeface="Courier New" panose="02070309020205020404" pitchFamily="49" charset="0"/>
                </a:rPr>
                <a:t> </a:t>
              </a:r>
              <a:endParaRPr kumimoji="0" lang="it-IT" altLang="it-IT" sz="1800" b="0" i="0" u="none" strike="noStrike" cap="none" normalizeH="0" baseline="0">
                <a:ln>
                  <a:noFill/>
                </a:ln>
                <a:solidFill>
                  <a:schemeClr val="tx1"/>
                </a:solidFill>
                <a:effectLst/>
                <a:latin typeface="Arial" panose="020B0604020202020204" pitchFamily="34" charset="0"/>
              </a:endParaRPr>
            </a:p>
          </p:txBody>
        </p:sp>
        <p:grpSp>
          <p:nvGrpSpPr>
            <p:cNvPr id="11" name="Group 10">
              <a:extLst>
                <a:ext uri="{FF2B5EF4-FFF2-40B4-BE49-F238E27FC236}">
                  <a16:creationId xmlns:a16="http://schemas.microsoft.com/office/drawing/2014/main" id="{A86B3F5B-81DC-A3B1-3816-A63218612729}"/>
                </a:ext>
              </a:extLst>
            </p:cNvPr>
            <p:cNvGrpSpPr>
              <a:grpSpLocks/>
            </p:cNvGrpSpPr>
            <p:nvPr/>
          </p:nvGrpSpPr>
          <p:grpSpPr bwMode="auto">
            <a:xfrm>
              <a:off x="6049" y="2339"/>
              <a:ext cx="1321" cy="750"/>
              <a:chOff x="6049" y="2339"/>
              <a:chExt cx="1321" cy="750"/>
            </a:xfrm>
          </p:grpSpPr>
          <p:sp>
            <p:nvSpPr>
              <p:cNvPr id="17" name="Rectangle 7">
                <a:extLst>
                  <a:ext uri="{FF2B5EF4-FFF2-40B4-BE49-F238E27FC236}">
                    <a16:creationId xmlns:a16="http://schemas.microsoft.com/office/drawing/2014/main" id="{4D26ECBE-D646-9D46-09BD-617903D88EBE}"/>
                  </a:ext>
                </a:extLst>
              </p:cNvPr>
              <p:cNvSpPr>
                <a:spLocks noChangeArrowheads="1"/>
              </p:cNvSpPr>
              <p:nvPr/>
            </p:nvSpPr>
            <p:spPr bwMode="auto">
              <a:xfrm>
                <a:off x="6488" y="2339"/>
                <a:ext cx="882" cy="18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18" name="Freeform 8">
                <a:extLst>
                  <a:ext uri="{FF2B5EF4-FFF2-40B4-BE49-F238E27FC236}">
                    <a16:creationId xmlns:a16="http://schemas.microsoft.com/office/drawing/2014/main" id="{21FA8E5A-2B9E-0405-AC6D-C8C513E9B687}"/>
                  </a:ext>
                </a:extLst>
              </p:cNvPr>
              <p:cNvSpPr>
                <a:spLocks/>
              </p:cNvSpPr>
              <p:nvPr/>
            </p:nvSpPr>
            <p:spPr bwMode="auto">
              <a:xfrm>
                <a:off x="6049" y="2402"/>
                <a:ext cx="397" cy="687"/>
              </a:xfrm>
              <a:custGeom>
                <a:avLst/>
                <a:gdLst>
                  <a:gd name="T0" fmla="*/ 0 w 397"/>
                  <a:gd name="T1" fmla="*/ 687 h 687"/>
                  <a:gd name="T2" fmla="*/ 311 w 397"/>
                  <a:gd name="T3" fmla="*/ 0 h 687"/>
                  <a:gd name="T4" fmla="*/ 397 w 397"/>
                  <a:gd name="T5" fmla="*/ 0 h 687"/>
                </a:gdLst>
                <a:ahLst/>
                <a:cxnLst>
                  <a:cxn ang="0">
                    <a:pos x="T0" y="T1"/>
                  </a:cxn>
                  <a:cxn ang="0">
                    <a:pos x="T2" y="T3"/>
                  </a:cxn>
                  <a:cxn ang="0">
                    <a:pos x="T4" y="T5"/>
                  </a:cxn>
                </a:cxnLst>
                <a:rect l="0" t="0" r="r" b="b"/>
                <a:pathLst>
                  <a:path w="397" h="687">
                    <a:moveTo>
                      <a:pt x="0" y="687"/>
                    </a:moveTo>
                    <a:lnTo>
                      <a:pt x="311" y="0"/>
                    </a:lnTo>
                    <a:lnTo>
                      <a:pt x="397" y="0"/>
                    </a:lnTo>
                  </a:path>
                </a:pathLst>
              </a:custGeom>
              <a:noFill/>
              <a:ln w="17463" cap="flat">
                <a:solidFill>
                  <a:srgbClr val="FFFF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9" name="Rectangle 9">
                <a:extLst>
                  <a:ext uri="{FF2B5EF4-FFF2-40B4-BE49-F238E27FC236}">
                    <a16:creationId xmlns:a16="http://schemas.microsoft.com/office/drawing/2014/main" id="{ABE4E7E6-3D91-A2FF-6D0E-8A4620E0139A}"/>
                  </a:ext>
                </a:extLst>
              </p:cNvPr>
              <p:cNvSpPr>
                <a:spLocks noChangeArrowheads="1"/>
              </p:cNvSpPr>
              <p:nvPr/>
            </p:nvSpPr>
            <p:spPr bwMode="auto">
              <a:xfrm>
                <a:off x="6488" y="2339"/>
                <a:ext cx="882" cy="182"/>
              </a:xfrm>
              <a:prstGeom prst="rect">
                <a:avLst/>
              </a:prstGeom>
              <a:noFill/>
              <a:ln w="17463" cap="flat">
                <a:solidFill>
                  <a:srgbClr val="04243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grpSp>
        <p:sp>
          <p:nvSpPr>
            <p:cNvPr id="12" name="Rectangle 11">
              <a:extLst>
                <a:ext uri="{FF2B5EF4-FFF2-40B4-BE49-F238E27FC236}">
                  <a16:creationId xmlns:a16="http://schemas.microsoft.com/office/drawing/2014/main" id="{2FD46BCB-E52D-C668-8508-334E86149A87}"/>
                </a:ext>
              </a:extLst>
            </p:cNvPr>
            <p:cNvSpPr>
              <a:spLocks noChangeArrowheads="1"/>
            </p:cNvSpPr>
            <p:nvPr/>
          </p:nvSpPr>
          <p:spPr bwMode="auto">
            <a:xfrm>
              <a:off x="6652" y="2370"/>
              <a:ext cx="63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a:ln>
                    <a:noFill/>
                  </a:ln>
                  <a:solidFill>
                    <a:srgbClr val="000000"/>
                  </a:solidFill>
                  <a:effectLst/>
                  <a:latin typeface="Aptos" panose="020B0004020202020204" pitchFamily="34" charset="0"/>
                </a:rPr>
                <a:t>Impianto Airpin</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5" name="Rectangle 12">
              <a:extLst>
                <a:ext uri="{FF2B5EF4-FFF2-40B4-BE49-F238E27FC236}">
                  <a16:creationId xmlns:a16="http://schemas.microsoft.com/office/drawing/2014/main" id="{7F93E4E6-D1A8-6880-3CF3-A08E52519A84}"/>
                </a:ext>
              </a:extLst>
            </p:cNvPr>
            <p:cNvSpPr>
              <a:spLocks noChangeArrowheads="1"/>
            </p:cNvSpPr>
            <p:nvPr/>
          </p:nvSpPr>
          <p:spPr bwMode="auto">
            <a:xfrm>
              <a:off x="7205" y="2370"/>
              <a:ext cx="67"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a:ln>
                    <a:noFill/>
                  </a:ln>
                  <a:solidFill>
                    <a:srgbClr val="000000"/>
                  </a:solidFill>
                  <a:effectLst/>
                  <a:latin typeface="Aptos" panose="020B0004020202020204" pitchFamily="34" charset="0"/>
                </a:rPr>
                <a:t> </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16" name="Oval 13">
              <a:extLst>
                <a:ext uri="{FF2B5EF4-FFF2-40B4-BE49-F238E27FC236}">
                  <a16:creationId xmlns:a16="http://schemas.microsoft.com/office/drawing/2014/main" id="{0AAC1752-397C-BF04-ED19-CACCEFE2907C}"/>
                </a:ext>
              </a:extLst>
            </p:cNvPr>
            <p:cNvSpPr>
              <a:spLocks noChangeArrowheads="1"/>
            </p:cNvSpPr>
            <p:nvPr/>
          </p:nvSpPr>
          <p:spPr bwMode="auto">
            <a:xfrm>
              <a:off x="5443" y="2860"/>
              <a:ext cx="1155" cy="802"/>
            </a:xfrm>
            <a:prstGeom prst="ellipse">
              <a:avLst/>
            </a:prstGeom>
            <a:noFill/>
            <a:ln w="14288" cap="rnd">
              <a:solidFill>
                <a:srgbClr val="FFF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0" name="Oval 13">
              <a:extLst>
                <a:ext uri="{FF2B5EF4-FFF2-40B4-BE49-F238E27FC236}">
                  <a16:creationId xmlns:a16="http://schemas.microsoft.com/office/drawing/2014/main" id="{53A49B88-9E91-5820-0DC8-2BEBEB6E629B}"/>
                </a:ext>
              </a:extLst>
            </p:cNvPr>
            <p:cNvSpPr>
              <a:spLocks noChangeArrowheads="1"/>
            </p:cNvSpPr>
            <p:nvPr/>
          </p:nvSpPr>
          <p:spPr bwMode="auto">
            <a:xfrm>
              <a:off x="1052" y="2599"/>
              <a:ext cx="1321" cy="897"/>
            </a:xfrm>
            <a:prstGeom prst="ellipse">
              <a:avLst/>
            </a:prstGeom>
            <a:noFill/>
            <a:ln w="14288" cap="rnd">
              <a:solidFill>
                <a:srgbClr val="FFF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grpSp>
      <p:grpSp>
        <p:nvGrpSpPr>
          <p:cNvPr id="30" name="Group 27">
            <a:extLst>
              <a:ext uri="{FF2B5EF4-FFF2-40B4-BE49-F238E27FC236}">
                <a16:creationId xmlns:a16="http://schemas.microsoft.com/office/drawing/2014/main" id="{0F6DCD46-DA58-3252-2C7A-979FC4CB6355}"/>
              </a:ext>
            </a:extLst>
          </p:cNvPr>
          <p:cNvGrpSpPr>
            <a:grpSpLocks noChangeAspect="1"/>
          </p:cNvGrpSpPr>
          <p:nvPr/>
        </p:nvGrpSpPr>
        <p:grpSpPr bwMode="auto">
          <a:xfrm>
            <a:off x="1670050" y="750888"/>
            <a:ext cx="5630863" cy="2617787"/>
            <a:chOff x="1052" y="473"/>
            <a:chExt cx="3547" cy="1649"/>
          </a:xfrm>
        </p:grpSpPr>
        <p:sp>
          <p:nvSpPr>
            <p:cNvPr id="31" name="AutoShape 26">
              <a:extLst>
                <a:ext uri="{FF2B5EF4-FFF2-40B4-BE49-F238E27FC236}">
                  <a16:creationId xmlns:a16="http://schemas.microsoft.com/office/drawing/2014/main" id="{F285C000-3FF2-7D86-1E53-3DD7F2491DB1}"/>
                </a:ext>
              </a:extLst>
            </p:cNvPr>
            <p:cNvSpPr>
              <a:spLocks noChangeAspect="1" noChangeArrowheads="1" noTextEdit="1"/>
            </p:cNvSpPr>
            <p:nvPr/>
          </p:nvSpPr>
          <p:spPr bwMode="auto">
            <a:xfrm>
              <a:off x="1052" y="473"/>
              <a:ext cx="3547" cy="1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t-IT"/>
            </a:p>
          </p:txBody>
        </p:sp>
        <p:pic>
          <p:nvPicPr>
            <p:cNvPr id="1052" name="Picture 28">
              <a:extLst>
                <a:ext uri="{FF2B5EF4-FFF2-40B4-BE49-F238E27FC236}">
                  <a16:creationId xmlns:a16="http://schemas.microsoft.com/office/drawing/2014/main" id="{7CB5697A-17F2-6E10-6522-2D04A1A27C2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2" y="474"/>
              <a:ext cx="3555" cy="1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Rectangle 29">
              <a:extLst>
                <a:ext uri="{FF2B5EF4-FFF2-40B4-BE49-F238E27FC236}">
                  <a16:creationId xmlns:a16="http://schemas.microsoft.com/office/drawing/2014/main" id="{E885BAC5-8A44-8F93-BE3D-FE2409C5125A}"/>
                </a:ext>
              </a:extLst>
            </p:cNvPr>
            <p:cNvSpPr>
              <a:spLocks noChangeArrowheads="1"/>
            </p:cNvSpPr>
            <p:nvPr/>
          </p:nvSpPr>
          <p:spPr bwMode="auto">
            <a:xfrm>
              <a:off x="4607" y="2039"/>
              <a:ext cx="63"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a:ln>
                    <a:noFill/>
                  </a:ln>
                  <a:solidFill>
                    <a:srgbClr val="000000"/>
                  </a:solidFill>
                  <a:effectLst/>
                  <a:latin typeface="Arial" panose="020B0604020202020204" pitchFamily="34" charset="0"/>
                </a:rPr>
                <a:t> </a:t>
              </a:r>
              <a:endParaRPr kumimoji="0" lang="it-IT" altLang="it-IT" sz="1800" b="0" i="0" u="none" strike="noStrike" cap="none" normalizeH="0" baseline="0">
                <a:ln>
                  <a:noFill/>
                </a:ln>
                <a:solidFill>
                  <a:schemeClr val="tx1"/>
                </a:solidFill>
                <a:effectLst/>
                <a:latin typeface="Arial" panose="020B0604020202020204" pitchFamily="34" charset="0"/>
              </a:endParaRPr>
            </a:p>
          </p:txBody>
        </p:sp>
        <p:grpSp>
          <p:nvGrpSpPr>
            <p:cNvPr id="33" name="Group 33">
              <a:extLst>
                <a:ext uri="{FF2B5EF4-FFF2-40B4-BE49-F238E27FC236}">
                  <a16:creationId xmlns:a16="http://schemas.microsoft.com/office/drawing/2014/main" id="{DC2647BC-2767-0C51-096B-200E06469082}"/>
                </a:ext>
              </a:extLst>
            </p:cNvPr>
            <p:cNvGrpSpPr>
              <a:grpSpLocks/>
            </p:cNvGrpSpPr>
            <p:nvPr/>
          </p:nvGrpSpPr>
          <p:grpSpPr bwMode="auto">
            <a:xfrm>
              <a:off x="1484" y="546"/>
              <a:ext cx="1121" cy="486"/>
              <a:chOff x="1484" y="546"/>
              <a:chExt cx="1121" cy="486"/>
            </a:xfrm>
          </p:grpSpPr>
          <p:sp>
            <p:nvSpPr>
              <p:cNvPr id="52" name="Rectangle 30">
                <a:extLst>
                  <a:ext uri="{FF2B5EF4-FFF2-40B4-BE49-F238E27FC236}">
                    <a16:creationId xmlns:a16="http://schemas.microsoft.com/office/drawing/2014/main" id="{BF1B83EC-E660-A657-62A9-4E38CEF0689D}"/>
                  </a:ext>
                </a:extLst>
              </p:cNvPr>
              <p:cNvSpPr>
                <a:spLocks noChangeArrowheads="1"/>
              </p:cNvSpPr>
              <p:nvPr/>
            </p:nvSpPr>
            <p:spPr bwMode="auto">
              <a:xfrm>
                <a:off x="1703" y="546"/>
                <a:ext cx="902" cy="26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53" name="Freeform 31">
                <a:extLst>
                  <a:ext uri="{FF2B5EF4-FFF2-40B4-BE49-F238E27FC236}">
                    <a16:creationId xmlns:a16="http://schemas.microsoft.com/office/drawing/2014/main" id="{D6417FFA-6376-7400-0D7A-45AFEEE6376F}"/>
                  </a:ext>
                </a:extLst>
              </p:cNvPr>
              <p:cNvSpPr>
                <a:spLocks/>
              </p:cNvSpPr>
              <p:nvPr/>
            </p:nvSpPr>
            <p:spPr bwMode="auto">
              <a:xfrm>
                <a:off x="1484" y="610"/>
                <a:ext cx="176" cy="422"/>
              </a:xfrm>
              <a:custGeom>
                <a:avLst/>
                <a:gdLst>
                  <a:gd name="T0" fmla="*/ 0 w 176"/>
                  <a:gd name="T1" fmla="*/ 422 h 422"/>
                  <a:gd name="T2" fmla="*/ 138 w 176"/>
                  <a:gd name="T3" fmla="*/ 0 h 422"/>
                  <a:gd name="T4" fmla="*/ 176 w 176"/>
                  <a:gd name="T5" fmla="*/ 0 h 422"/>
                </a:gdLst>
                <a:ahLst/>
                <a:cxnLst>
                  <a:cxn ang="0">
                    <a:pos x="T0" y="T1"/>
                  </a:cxn>
                  <a:cxn ang="0">
                    <a:pos x="T2" y="T3"/>
                  </a:cxn>
                  <a:cxn ang="0">
                    <a:pos x="T4" y="T5"/>
                  </a:cxn>
                </a:cxnLst>
                <a:rect l="0" t="0" r="r" b="b"/>
                <a:pathLst>
                  <a:path w="176" h="422">
                    <a:moveTo>
                      <a:pt x="0" y="422"/>
                    </a:moveTo>
                    <a:lnTo>
                      <a:pt x="138" y="0"/>
                    </a:lnTo>
                    <a:lnTo>
                      <a:pt x="176" y="0"/>
                    </a:lnTo>
                  </a:path>
                </a:pathLst>
              </a:custGeom>
              <a:noFill/>
              <a:ln w="17463" cap="flat">
                <a:solidFill>
                  <a:srgbClr val="FFFF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54" name="Rectangle 32">
                <a:extLst>
                  <a:ext uri="{FF2B5EF4-FFF2-40B4-BE49-F238E27FC236}">
                    <a16:creationId xmlns:a16="http://schemas.microsoft.com/office/drawing/2014/main" id="{EAFDBD0C-ABE4-A421-8799-2DCDFEB1B3A6}"/>
                  </a:ext>
                </a:extLst>
              </p:cNvPr>
              <p:cNvSpPr>
                <a:spLocks noChangeArrowheads="1"/>
              </p:cNvSpPr>
              <p:nvPr/>
            </p:nvSpPr>
            <p:spPr bwMode="auto">
              <a:xfrm>
                <a:off x="1703" y="546"/>
                <a:ext cx="902" cy="266"/>
              </a:xfrm>
              <a:prstGeom prst="rect">
                <a:avLst/>
              </a:prstGeom>
              <a:noFill/>
              <a:ln w="17463" cap="flat">
                <a:solidFill>
                  <a:srgbClr val="04243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grpSp>
        <p:sp>
          <p:nvSpPr>
            <p:cNvPr id="34" name="Rectangle 34">
              <a:extLst>
                <a:ext uri="{FF2B5EF4-FFF2-40B4-BE49-F238E27FC236}">
                  <a16:creationId xmlns:a16="http://schemas.microsoft.com/office/drawing/2014/main" id="{1E4276AE-C55B-B86E-7E68-03CE5BCDAD23}"/>
                </a:ext>
              </a:extLst>
            </p:cNvPr>
            <p:cNvSpPr>
              <a:spLocks noChangeArrowheads="1"/>
            </p:cNvSpPr>
            <p:nvPr/>
          </p:nvSpPr>
          <p:spPr bwMode="auto">
            <a:xfrm>
              <a:off x="1882" y="577"/>
              <a:ext cx="629"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a:ln>
                    <a:noFill/>
                  </a:ln>
                  <a:solidFill>
                    <a:srgbClr val="000000"/>
                  </a:solidFill>
                  <a:effectLst/>
                  <a:latin typeface="Aptos" panose="020B0004020202020204" pitchFamily="34" charset="0"/>
                </a:rPr>
                <a:t>Aeratore parco </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35" name="Rectangle 35">
              <a:extLst>
                <a:ext uri="{FF2B5EF4-FFF2-40B4-BE49-F238E27FC236}">
                  <a16:creationId xmlns:a16="http://schemas.microsoft.com/office/drawing/2014/main" id="{CA57AAA5-6936-29F0-35A0-979487BD0F30}"/>
                </a:ext>
              </a:extLst>
            </p:cNvPr>
            <p:cNvSpPr>
              <a:spLocks noChangeArrowheads="1"/>
            </p:cNvSpPr>
            <p:nvPr/>
          </p:nvSpPr>
          <p:spPr bwMode="auto">
            <a:xfrm>
              <a:off x="1973" y="682"/>
              <a:ext cx="420"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a:ln>
                    <a:noFill/>
                  </a:ln>
                  <a:solidFill>
                    <a:srgbClr val="000000"/>
                  </a:solidFill>
                  <a:effectLst/>
                  <a:latin typeface="Aptos" panose="020B0004020202020204" pitchFamily="34" charset="0"/>
                </a:rPr>
                <a:t>rottame A</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36" name="Rectangle 36">
              <a:extLst>
                <a:ext uri="{FF2B5EF4-FFF2-40B4-BE49-F238E27FC236}">
                  <a16:creationId xmlns:a16="http://schemas.microsoft.com/office/drawing/2014/main" id="{BC677103-32EE-244F-5FBE-B89F725D6908}"/>
                </a:ext>
              </a:extLst>
            </p:cNvPr>
            <p:cNvSpPr>
              <a:spLocks noChangeArrowheads="1"/>
            </p:cNvSpPr>
            <p:nvPr/>
          </p:nvSpPr>
          <p:spPr bwMode="auto">
            <a:xfrm>
              <a:off x="2336" y="682"/>
              <a:ext cx="67"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a:ln>
                    <a:noFill/>
                  </a:ln>
                  <a:solidFill>
                    <a:srgbClr val="000000"/>
                  </a:solidFill>
                  <a:effectLst/>
                  <a:latin typeface="Aptos" panose="020B0004020202020204" pitchFamily="34" charset="0"/>
                </a:rPr>
                <a:t> </a:t>
              </a:r>
              <a:endParaRPr kumimoji="0" lang="it-IT" altLang="it-IT" sz="1800" b="0" i="0" u="none" strike="noStrike" cap="none" normalizeH="0" baseline="0">
                <a:ln>
                  <a:noFill/>
                </a:ln>
                <a:solidFill>
                  <a:schemeClr val="tx1"/>
                </a:solidFill>
                <a:effectLst/>
                <a:latin typeface="Arial" panose="020B0604020202020204" pitchFamily="34" charset="0"/>
              </a:endParaRPr>
            </a:p>
          </p:txBody>
        </p:sp>
        <p:grpSp>
          <p:nvGrpSpPr>
            <p:cNvPr id="37" name="Group 40">
              <a:extLst>
                <a:ext uri="{FF2B5EF4-FFF2-40B4-BE49-F238E27FC236}">
                  <a16:creationId xmlns:a16="http://schemas.microsoft.com/office/drawing/2014/main" id="{62557E72-8A46-FCD9-C8ED-24944A61AA26}"/>
                </a:ext>
              </a:extLst>
            </p:cNvPr>
            <p:cNvGrpSpPr>
              <a:grpSpLocks/>
            </p:cNvGrpSpPr>
            <p:nvPr/>
          </p:nvGrpSpPr>
          <p:grpSpPr bwMode="auto">
            <a:xfrm>
              <a:off x="1283" y="1257"/>
              <a:ext cx="1381" cy="764"/>
              <a:chOff x="1283" y="1257"/>
              <a:chExt cx="1381" cy="764"/>
            </a:xfrm>
          </p:grpSpPr>
          <p:sp>
            <p:nvSpPr>
              <p:cNvPr id="49" name="Rectangle 37">
                <a:extLst>
                  <a:ext uri="{FF2B5EF4-FFF2-40B4-BE49-F238E27FC236}">
                    <a16:creationId xmlns:a16="http://schemas.microsoft.com/office/drawing/2014/main" id="{49ED65C6-5DF3-7D1B-93C5-D9ED6F2E7E44}"/>
                  </a:ext>
                </a:extLst>
              </p:cNvPr>
              <p:cNvSpPr>
                <a:spLocks noChangeArrowheads="1"/>
              </p:cNvSpPr>
              <p:nvPr/>
            </p:nvSpPr>
            <p:spPr bwMode="auto">
              <a:xfrm>
                <a:off x="1283" y="1754"/>
                <a:ext cx="902" cy="26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50" name="Freeform 38">
                <a:extLst>
                  <a:ext uri="{FF2B5EF4-FFF2-40B4-BE49-F238E27FC236}">
                    <a16:creationId xmlns:a16="http://schemas.microsoft.com/office/drawing/2014/main" id="{60E37AE9-BAD6-6BEF-948A-C312B84C7433}"/>
                  </a:ext>
                </a:extLst>
              </p:cNvPr>
              <p:cNvSpPr>
                <a:spLocks/>
              </p:cNvSpPr>
              <p:nvPr/>
            </p:nvSpPr>
            <p:spPr bwMode="auto">
              <a:xfrm>
                <a:off x="2228" y="1257"/>
                <a:ext cx="436" cy="562"/>
              </a:xfrm>
              <a:custGeom>
                <a:avLst/>
                <a:gdLst>
                  <a:gd name="T0" fmla="*/ 436 w 436"/>
                  <a:gd name="T1" fmla="*/ 0 h 562"/>
                  <a:gd name="T2" fmla="*/ 94 w 436"/>
                  <a:gd name="T3" fmla="*/ 562 h 562"/>
                  <a:gd name="T4" fmla="*/ 0 w 436"/>
                  <a:gd name="T5" fmla="*/ 562 h 562"/>
                </a:gdLst>
                <a:ahLst/>
                <a:cxnLst>
                  <a:cxn ang="0">
                    <a:pos x="T0" y="T1"/>
                  </a:cxn>
                  <a:cxn ang="0">
                    <a:pos x="T2" y="T3"/>
                  </a:cxn>
                  <a:cxn ang="0">
                    <a:pos x="T4" y="T5"/>
                  </a:cxn>
                </a:cxnLst>
                <a:rect l="0" t="0" r="r" b="b"/>
                <a:pathLst>
                  <a:path w="436" h="562">
                    <a:moveTo>
                      <a:pt x="436" y="0"/>
                    </a:moveTo>
                    <a:lnTo>
                      <a:pt x="94" y="562"/>
                    </a:lnTo>
                    <a:lnTo>
                      <a:pt x="0" y="562"/>
                    </a:lnTo>
                  </a:path>
                </a:pathLst>
              </a:custGeom>
              <a:noFill/>
              <a:ln w="17463" cap="flat">
                <a:solidFill>
                  <a:srgbClr val="FFFF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51" name="Rectangle 39">
                <a:extLst>
                  <a:ext uri="{FF2B5EF4-FFF2-40B4-BE49-F238E27FC236}">
                    <a16:creationId xmlns:a16="http://schemas.microsoft.com/office/drawing/2014/main" id="{7C631362-F150-577E-9368-5994B80ECB10}"/>
                  </a:ext>
                </a:extLst>
              </p:cNvPr>
              <p:cNvSpPr>
                <a:spLocks noChangeArrowheads="1"/>
              </p:cNvSpPr>
              <p:nvPr/>
            </p:nvSpPr>
            <p:spPr bwMode="auto">
              <a:xfrm>
                <a:off x="1283" y="1754"/>
                <a:ext cx="902" cy="267"/>
              </a:xfrm>
              <a:prstGeom prst="rect">
                <a:avLst/>
              </a:prstGeom>
              <a:noFill/>
              <a:ln w="17463" cap="flat">
                <a:solidFill>
                  <a:srgbClr val="04243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grpSp>
        <p:sp>
          <p:nvSpPr>
            <p:cNvPr id="38" name="Rectangle 41">
              <a:extLst>
                <a:ext uri="{FF2B5EF4-FFF2-40B4-BE49-F238E27FC236}">
                  <a16:creationId xmlns:a16="http://schemas.microsoft.com/office/drawing/2014/main" id="{4A7FA738-58BA-0B9B-F059-4B22BCA8751D}"/>
                </a:ext>
              </a:extLst>
            </p:cNvPr>
            <p:cNvSpPr>
              <a:spLocks noChangeArrowheads="1"/>
            </p:cNvSpPr>
            <p:nvPr/>
          </p:nvSpPr>
          <p:spPr bwMode="auto">
            <a:xfrm>
              <a:off x="1461" y="1786"/>
              <a:ext cx="629"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a:ln>
                    <a:noFill/>
                  </a:ln>
                  <a:solidFill>
                    <a:srgbClr val="000000"/>
                  </a:solidFill>
                  <a:effectLst/>
                  <a:latin typeface="Aptos" panose="020B0004020202020204" pitchFamily="34" charset="0"/>
                </a:rPr>
                <a:t>Aeratore parco </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39" name="Rectangle 42">
              <a:extLst>
                <a:ext uri="{FF2B5EF4-FFF2-40B4-BE49-F238E27FC236}">
                  <a16:creationId xmlns:a16="http://schemas.microsoft.com/office/drawing/2014/main" id="{7F900A65-6613-6602-4880-BA05855B8490}"/>
                </a:ext>
              </a:extLst>
            </p:cNvPr>
            <p:cNvSpPr>
              <a:spLocks noChangeArrowheads="1"/>
            </p:cNvSpPr>
            <p:nvPr/>
          </p:nvSpPr>
          <p:spPr bwMode="auto">
            <a:xfrm>
              <a:off x="1553" y="1891"/>
              <a:ext cx="368"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a:ln>
                    <a:noFill/>
                  </a:ln>
                  <a:solidFill>
                    <a:srgbClr val="000000"/>
                  </a:solidFill>
                  <a:effectLst/>
                  <a:latin typeface="Aptos" panose="020B0004020202020204" pitchFamily="34" charset="0"/>
                </a:rPr>
                <a:t>rottame </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40" name="Rectangle 43">
              <a:extLst>
                <a:ext uri="{FF2B5EF4-FFF2-40B4-BE49-F238E27FC236}">
                  <a16:creationId xmlns:a16="http://schemas.microsoft.com/office/drawing/2014/main" id="{0F99C760-FD75-8ECC-2931-916B110C409F}"/>
                </a:ext>
              </a:extLst>
            </p:cNvPr>
            <p:cNvSpPr>
              <a:spLocks noChangeArrowheads="1"/>
            </p:cNvSpPr>
            <p:nvPr/>
          </p:nvSpPr>
          <p:spPr bwMode="auto">
            <a:xfrm>
              <a:off x="1864" y="1891"/>
              <a:ext cx="102"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a:ln>
                    <a:noFill/>
                  </a:ln>
                  <a:solidFill>
                    <a:srgbClr val="000000"/>
                  </a:solidFill>
                  <a:effectLst/>
                  <a:latin typeface="Aptos" panose="020B0004020202020204" pitchFamily="34" charset="0"/>
                </a:rPr>
                <a:t>B</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41" name="Rectangle 44">
              <a:extLst>
                <a:ext uri="{FF2B5EF4-FFF2-40B4-BE49-F238E27FC236}">
                  <a16:creationId xmlns:a16="http://schemas.microsoft.com/office/drawing/2014/main" id="{5B2D97F9-FADD-1FCA-169D-9A32AAF087DC}"/>
                </a:ext>
              </a:extLst>
            </p:cNvPr>
            <p:cNvSpPr>
              <a:spLocks noChangeArrowheads="1"/>
            </p:cNvSpPr>
            <p:nvPr/>
          </p:nvSpPr>
          <p:spPr bwMode="auto">
            <a:xfrm>
              <a:off x="1916" y="1891"/>
              <a:ext cx="67"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a:ln>
                    <a:noFill/>
                  </a:ln>
                  <a:solidFill>
                    <a:srgbClr val="000000"/>
                  </a:solidFill>
                  <a:effectLst/>
                  <a:latin typeface="Aptos" panose="020B0004020202020204" pitchFamily="34" charset="0"/>
                </a:rPr>
                <a:t> </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42" name="Oval 45">
              <a:extLst>
                <a:ext uri="{FF2B5EF4-FFF2-40B4-BE49-F238E27FC236}">
                  <a16:creationId xmlns:a16="http://schemas.microsoft.com/office/drawing/2014/main" id="{3F488103-DDE3-99AE-DE2D-8E95FB36654B}"/>
                </a:ext>
              </a:extLst>
            </p:cNvPr>
            <p:cNvSpPr>
              <a:spLocks noChangeArrowheads="1"/>
            </p:cNvSpPr>
            <p:nvPr/>
          </p:nvSpPr>
          <p:spPr bwMode="auto">
            <a:xfrm>
              <a:off x="2470" y="837"/>
              <a:ext cx="1502" cy="379"/>
            </a:xfrm>
            <a:prstGeom prst="ellipse">
              <a:avLst/>
            </a:prstGeom>
            <a:noFill/>
            <a:ln w="14288" cap="rnd">
              <a:solidFill>
                <a:srgbClr val="FFF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grpSp>
          <p:nvGrpSpPr>
            <p:cNvPr id="43" name="Group 49">
              <a:extLst>
                <a:ext uri="{FF2B5EF4-FFF2-40B4-BE49-F238E27FC236}">
                  <a16:creationId xmlns:a16="http://schemas.microsoft.com/office/drawing/2014/main" id="{35575F73-AF75-EF14-411F-0C159FD341AD}"/>
                </a:ext>
              </a:extLst>
            </p:cNvPr>
            <p:cNvGrpSpPr>
              <a:grpSpLocks/>
            </p:cNvGrpSpPr>
            <p:nvPr/>
          </p:nvGrpSpPr>
          <p:grpSpPr bwMode="auto">
            <a:xfrm>
              <a:off x="3217" y="1109"/>
              <a:ext cx="1124" cy="734"/>
              <a:chOff x="3217" y="1109"/>
              <a:chExt cx="1124" cy="734"/>
            </a:xfrm>
          </p:grpSpPr>
          <p:sp>
            <p:nvSpPr>
              <p:cNvPr id="46" name="Rectangle 46">
                <a:extLst>
                  <a:ext uri="{FF2B5EF4-FFF2-40B4-BE49-F238E27FC236}">
                    <a16:creationId xmlns:a16="http://schemas.microsoft.com/office/drawing/2014/main" id="{A48A45BA-4B70-50EF-4E67-5CA151F2341C}"/>
                  </a:ext>
                </a:extLst>
              </p:cNvPr>
              <p:cNvSpPr>
                <a:spLocks noChangeArrowheads="1"/>
              </p:cNvSpPr>
              <p:nvPr/>
            </p:nvSpPr>
            <p:spPr bwMode="auto">
              <a:xfrm>
                <a:off x="3439" y="1656"/>
                <a:ext cx="902" cy="1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47" name="Freeform 47">
                <a:extLst>
                  <a:ext uri="{FF2B5EF4-FFF2-40B4-BE49-F238E27FC236}">
                    <a16:creationId xmlns:a16="http://schemas.microsoft.com/office/drawing/2014/main" id="{D0F138A4-BFDA-B1A2-BEF5-053926495F84}"/>
                  </a:ext>
                </a:extLst>
              </p:cNvPr>
              <p:cNvSpPr>
                <a:spLocks/>
              </p:cNvSpPr>
              <p:nvPr/>
            </p:nvSpPr>
            <p:spPr bwMode="auto">
              <a:xfrm>
                <a:off x="3217" y="1109"/>
                <a:ext cx="179" cy="612"/>
              </a:xfrm>
              <a:custGeom>
                <a:avLst/>
                <a:gdLst>
                  <a:gd name="T0" fmla="*/ 0 w 179"/>
                  <a:gd name="T1" fmla="*/ 0 h 612"/>
                  <a:gd name="T2" fmla="*/ 140 w 179"/>
                  <a:gd name="T3" fmla="*/ 612 h 612"/>
                  <a:gd name="T4" fmla="*/ 179 w 179"/>
                  <a:gd name="T5" fmla="*/ 612 h 612"/>
                </a:gdLst>
                <a:ahLst/>
                <a:cxnLst>
                  <a:cxn ang="0">
                    <a:pos x="T0" y="T1"/>
                  </a:cxn>
                  <a:cxn ang="0">
                    <a:pos x="T2" y="T3"/>
                  </a:cxn>
                  <a:cxn ang="0">
                    <a:pos x="T4" y="T5"/>
                  </a:cxn>
                </a:cxnLst>
                <a:rect l="0" t="0" r="r" b="b"/>
                <a:pathLst>
                  <a:path w="179" h="612">
                    <a:moveTo>
                      <a:pt x="0" y="0"/>
                    </a:moveTo>
                    <a:lnTo>
                      <a:pt x="140" y="612"/>
                    </a:lnTo>
                    <a:lnTo>
                      <a:pt x="179" y="612"/>
                    </a:lnTo>
                  </a:path>
                </a:pathLst>
              </a:custGeom>
              <a:noFill/>
              <a:ln w="17463" cap="flat">
                <a:solidFill>
                  <a:srgbClr val="FFFF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48" name="Rectangle 48">
                <a:extLst>
                  <a:ext uri="{FF2B5EF4-FFF2-40B4-BE49-F238E27FC236}">
                    <a16:creationId xmlns:a16="http://schemas.microsoft.com/office/drawing/2014/main" id="{C1A83FE1-5B40-64C8-9077-41665FBE9CAE}"/>
                  </a:ext>
                </a:extLst>
              </p:cNvPr>
              <p:cNvSpPr>
                <a:spLocks noChangeArrowheads="1"/>
              </p:cNvSpPr>
              <p:nvPr/>
            </p:nvSpPr>
            <p:spPr bwMode="auto">
              <a:xfrm>
                <a:off x="3439" y="1656"/>
                <a:ext cx="902" cy="187"/>
              </a:xfrm>
              <a:prstGeom prst="rect">
                <a:avLst/>
              </a:prstGeom>
              <a:noFill/>
              <a:ln w="17463" cap="flat">
                <a:solidFill>
                  <a:srgbClr val="04243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grpSp>
        <p:sp>
          <p:nvSpPr>
            <p:cNvPr id="44" name="Rectangle 50">
              <a:extLst>
                <a:ext uri="{FF2B5EF4-FFF2-40B4-BE49-F238E27FC236}">
                  <a16:creationId xmlns:a16="http://schemas.microsoft.com/office/drawing/2014/main" id="{F6B4EC7D-69F2-372B-06CF-4D2804F7D4D1}"/>
                </a:ext>
              </a:extLst>
            </p:cNvPr>
            <p:cNvSpPr>
              <a:spLocks noChangeArrowheads="1"/>
            </p:cNvSpPr>
            <p:nvPr/>
          </p:nvSpPr>
          <p:spPr bwMode="auto">
            <a:xfrm>
              <a:off x="3585" y="1688"/>
              <a:ext cx="67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a:ln>
                    <a:noFill/>
                  </a:ln>
                  <a:solidFill>
                    <a:srgbClr val="000000"/>
                  </a:solidFill>
                  <a:effectLst/>
                  <a:latin typeface="Aptos" panose="020B0004020202020204" pitchFamily="34" charset="0"/>
                </a:rPr>
                <a:t>Nucleo abitato 2</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45" name="Rectangle 51">
              <a:extLst>
                <a:ext uri="{FF2B5EF4-FFF2-40B4-BE49-F238E27FC236}">
                  <a16:creationId xmlns:a16="http://schemas.microsoft.com/office/drawing/2014/main" id="{4A87BDF2-B724-6FB4-3D8C-EE6FC4592022}"/>
                </a:ext>
              </a:extLst>
            </p:cNvPr>
            <p:cNvSpPr>
              <a:spLocks noChangeArrowheads="1"/>
            </p:cNvSpPr>
            <p:nvPr/>
          </p:nvSpPr>
          <p:spPr bwMode="auto">
            <a:xfrm>
              <a:off x="4196" y="1688"/>
              <a:ext cx="67"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a:ln>
                    <a:noFill/>
                  </a:ln>
                  <a:solidFill>
                    <a:srgbClr val="000000"/>
                  </a:solidFill>
                  <a:effectLst/>
                  <a:latin typeface="Aptos" panose="020B0004020202020204" pitchFamily="34" charset="0"/>
                </a:rPr>
                <a:t> </a:t>
              </a:r>
              <a:endParaRPr kumimoji="0" lang="it-IT" altLang="it-IT" sz="1800" b="0" i="0" u="none" strike="noStrike" cap="none" normalizeH="0" baseline="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29523144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AD730-3FDC-F461-F515-08DB6DEEB2EA}"/>
            </a:ext>
          </a:extLst>
        </p:cNvPr>
        <p:cNvGrpSpPr/>
        <p:nvPr/>
      </p:nvGrpSpPr>
      <p:grpSpPr>
        <a:xfrm>
          <a:off x="0" y="0"/>
          <a:ext cx="0" cy="0"/>
          <a:chOff x="0" y="0"/>
          <a:chExt cx="0" cy="0"/>
        </a:xfrm>
      </p:grpSpPr>
      <p:pic>
        <p:nvPicPr>
          <p:cNvPr id="9" name="Immagine 8">
            <a:extLst>
              <a:ext uri="{FF2B5EF4-FFF2-40B4-BE49-F238E27FC236}">
                <a16:creationId xmlns:a16="http://schemas.microsoft.com/office/drawing/2014/main" id="{55C58987-91E5-6400-8B52-A9A0B174A08E}"/>
              </a:ext>
            </a:extLst>
          </p:cNvPr>
          <p:cNvPicPr>
            <a:picLocks noChangeAspect="1"/>
          </p:cNvPicPr>
          <p:nvPr/>
        </p:nvPicPr>
        <p:blipFill>
          <a:blip r:embed="rId2"/>
          <a:stretch>
            <a:fillRect/>
          </a:stretch>
        </p:blipFill>
        <p:spPr>
          <a:xfrm>
            <a:off x="5701003" y="3196448"/>
            <a:ext cx="6144933" cy="2995094"/>
          </a:xfrm>
          <a:prstGeom prst="rect">
            <a:avLst/>
          </a:prstGeom>
        </p:spPr>
      </p:pic>
      <p:pic>
        <p:nvPicPr>
          <p:cNvPr id="4" name="Immagine 3">
            <a:extLst>
              <a:ext uri="{FF2B5EF4-FFF2-40B4-BE49-F238E27FC236}">
                <a16:creationId xmlns:a16="http://schemas.microsoft.com/office/drawing/2014/main" id="{0678AD4E-BA60-9B5A-ED31-C30A9664ED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8866" y="6462389"/>
            <a:ext cx="1673932" cy="343738"/>
          </a:xfrm>
          <a:prstGeom prst="rect">
            <a:avLst/>
          </a:prstGeom>
        </p:spPr>
      </p:pic>
      <p:sp>
        <p:nvSpPr>
          <p:cNvPr id="7" name="CasellaDiTesto 6">
            <a:extLst>
              <a:ext uri="{FF2B5EF4-FFF2-40B4-BE49-F238E27FC236}">
                <a16:creationId xmlns:a16="http://schemas.microsoft.com/office/drawing/2014/main" id="{B0E4AA4D-68D5-DE40-BA1A-12528A9A921B}"/>
              </a:ext>
            </a:extLst>
          </p:cNvPr>
          <p:cNvSpPr txBox="1"/>
          <p:nvPr/>
        </p:nvSpPr>
        <p:spPr>
          <a:xfrm>
            <a:off x="90151" y="6411395"/>
            <a:ext cx="11850980" cy="400110"/>
          </a:xfrm>
          <a:prstGeom prst="rect">
            <a:avLst/>
          </a:prstGeom>
          <a:noFill/>
        </p:spPr>
        <p:txBody>
          <a:bodyPr wrap="square" rtlCol="0">
            <a:spAutoFit/>
          </a:bodyPr>
          <a:lstStyle/>
          <a:p>
            <a:r>
              <a:rPr lang="it-IT" sz="2000" dirty="0">
                <a:solidFill>
                  <a:schemeClr val="bg1"/>
                </a:solidFill>
              </a:rPr>
              <a:t>Disinquinamento acustico ambientale – Interventi di mitigazione acustica</a:t>
            </a:r>
          </a:p>
        </p:txBody>
      </p:sp>
      <p:pic>
        <p:nvPicPr>
          <p:cNvPr id="13" name="Immagine 12">
            <a:extLst>
              <a:ext uri="{FF2B5EF4-FFF2-40B4-BE49-F238E27FC236}">
                <a16:creationId xmlns:a16="http://schemas.microsoft.com/office/drawing/2014/main" id="{848D076D-630A-EC6D-9FA6-7397B1F5AA1F}"/>
              </a:ext>
            </a:extLst>
          </p:cNvPr>
          <p:cNvPicPr>
            <a:picLocks noChangeAspect="1"/>
          </p:cNvPicPr>
          <p:nvPr/>
        </p:nvPicPr>
        <p:blipFill rotWithShape="1">
          <a:blip r:embed="rId4"/>
          <a:srcRect r="65490"/>
          <a:stretch/>
        </p:blipFill>
        <p:spPr>
          <a:xfrm>
            <a:off x="90151" y="86688"/>
            <a:ext cx="1338055" cy="1325629"/>
          </a:xfrm>
          <a:prstGeom prst="rect">
            <a:avLst/>
          </a:prstGeom>
        </p:spPr>
      </p:pic>
      <p:sp>
        <p:nvSpPr>
          <p:cNvPr id="14" name="Titolo 1">
            <a:extLst>
              <a:ext uri="{FF2B5EF4-FFF2-40B4-BE49-F238E27FC236}">
                <a16:creationId xmlns:a16="http://schemas.microsoft.com/office/drawing/2014/main" id="{35639A0B-F047-4685-CF88-41C82E73B80C}"/>
              </a:ext>
            </a:extLst>
          </p:cNvPr>
          <p:cNvSpPr txBox="1">
            <a:spLocks/>
          </p:cNvSpPr>
          <p:nvPr/>
        </p:nvSpPr>
        <p:spPr>
          <a:xfrm>
            <a:off x="2369738" y="86688"/>
            <a:ext cx="9713060" cy="400992"/>
          </a:xfrm>
          <a:prstGeom prst="rect">
            <a:avLst/>
          </a:prstGeom>
        </p:spPr>
        <p:txBody>
          <a:bodyPr vert="horz" lIns="91440" tIns="45720" rIns="91440" bIns="45720" rtlCol="0" anchor="b">
            <a:normAutofit lnSpcReduction="100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algn="r"/>
            <a:r>
              <a:rPr lang="it-IT" sz="2400" b="1" dirty="0"/>
              <a:t>Dimensionamento degli interventi di prossima esecuzione</a:t>
            </a:r>
          </a:p>
        </p:txBody>
      </p:sp>
      <p:pic>
        <p:nvPicPr>
          <p:cNvPr id="6" name="Immagine 5">
            <a:extLst>
              <a:ext uri="{FF2B5EF4-FFF2-40B4-BE49-F238E27FC236}">
                <a16:creationId xmlns:a16="http://schemas.microsoft.com/office/drawing/2014/main" id="{2F83D532-0AA1-EA01-3D97-29334D4C25BF}"/>
              </a:ext>
            </a:extLst>
          </p:cNvPr>
          <p:cNvPicPr>
            <a:picLocks noChangeAspect="1"/>
          </p:cNvPicPr>
          <p:nvPr/>
        </p:nvPicPr>
        <p:blipFill>
          <a:blip r:embed="rId5"/>
          <a:stretch>
            <a:fillRect/>
          </a:stretch>
        </p:blipFill>
        <p:spPr>
          <a:xfrm>
            <a:off x="1771617" y="563821"/>
            <a:ext cx="6714931" cy="3145505"/>
          </a:xfrm>
          <a:prstGeom prst="rect">
            <a:avLst/>
          </a:prstGeom>
        </p:spPr>
      </p:pic>
      <p:sp>
        <p:nvSpPr>
          <p:cNvPr id="10" name="Titolo 1">
            <a:extLst>
              <a:ext uri="{FF2B5EF4-FFF2-40B4-BE49-F238E27FC236}">
                <a16:creationId xmlns:a16="http://schemas.microsoft.com/office/drawing/2014/main" id="{5376BB19-136F-BE57-96F4-BE95A60BBE16}"/>
              </a:ext>
            </a:extLst>
          </p:cNvPr>
          <p:cNvSpPr txBox="1">
            <a:spLocks/>
          </p:cNvSpPr>
          <p:nvPr/>
        </p:nvSpPr>
        <p:spPr>
          <a:xfrm>
            <a:off x="1605214" y="4701132"/>
            <a:ext cx="4410427" cy="149041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it-IT" sz="1800" b="1" dirty="0"/>
              <a:t>Creazione modello tridimensionale</a:t>
            </a:r>
          </a:p>
          <a:p>
            <a:endParaRPr lang="it-IT" sz="1800" b="1" dirty="0"/>
          </a:p>
          <a:p>
            <a:r>
              <a:rPr lang="it-IT" sz="1800" b="1" dirty="0"/>
              <a:t>Calibrazione delle sorgenti</a:t>
            </a:r>
          </a:p>
          <a:p>
            <a:endParaRPr lang="it-IT" sz="1800" b="1" dirty="0"/>
          </a:p>
          <a:p>
            <a:r>
              <a:rPr lang="it-IT" sz="1800" b="1" dirty="0"/>
              <a:t>Dimensionamento degli interventi</a:t>
            </a:r>
          </a:p>
        </p:txBody>
      </p:sp>
    </p:spTree>
    <p:extLst>
      <p:ext uri="{BB962C8B-B14F-4D97-AF65-F5344CB8AC3E}">
        <p14:creationId xmlns:p14="http://schemas.microsoft.com/office/powerpoint/2010/main" val="3735010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F0B09-41B8-3B31-636F-3B96B0B02A69}"/>
            </a:ext>
          </a:extLst>
        </p:cNvPr>
        <p:cNvGrpSpPr/>
        <p:nvPr/>
      </p:nvGrpSpPr>
      <p:grpSpPr>
        <a:xfrm>
          <a:off x="0" y="0"/>
          <a:ext cx="0" cy="0"/>
          <a:chOff x="0" y="0"/>
          <a:chExt cx="0" cy="0"/>
        </a:xfrm>
      </p:grpSpPr>
      <p:pic>
        <p:nvPicPr>
          <p:cNvPr id="2" name="Immagine 1">
            <a:extLst>
              <a:ext uri="{FF2B5EF4-FFF2-40B4-BE49-F238E27FC236}">
                <a16:creationId xmlns:a16="http://schemas.microsoft.com/office/drawing/2014/main" id="{AA76E5CE-7A0A-2E63-430C-AAC7E8B8C2A9}"/>
              </a:ext>
            </a:extLst>
          </p:cNvPr>
          <p:cNvPicPr>
            <a:picLocks noChangeAspect="1"/>
          </p:cNvPicPr>
          <p:nvPr/>
        </p:nvPicPr>
        <p:blipFill>
          <a:blip r:embed="rId2"/>
          <a:stretch>
            <a:fillRect/>
          </a:stretch>
        </p:blipFill>
        <p:spPr>
          <a:xfrm>
            <a:off x="1843671" y="377198"/>
            <a:ext cx="9847586" cy="2991337"/>
          </a:xfrm>
          <a:prstGeom prst="rect">
            <a:avLst/>
          </a:prstGeom>
        </p:spPr>
      </p:pic>
      <p:pic>
        <p:nvPicPr>
          <p:cNvPr id="4" name="Immagine 3">
            <a:extLst>
              <a:ext uri="{FF2B5EF4-FFF2-40B4-BE49-F238E27FC236}">
                <a16:creationId xmlns:a16="http://schemas.microsoft.com/office/drawing/2014/main" id="{456A1F80-84DC-3F9B-B5C3-CE403F70C2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8866" y="6462389"/>
            <a:ext cx="1673932" cy="343738"/>
          </a:xfrm>
          <a:prstGeom prst="rect">
            <a:avLst/>
          </a:prstGeom>
        </p:spPr>
      </p:pic>
      <p:sp>
        <p:nvSpPr>
          <p:cNvPr id="7" name="CasellaDiTesto 6">
            <a:extLst>
              <a:ext uri="{FF2B5EF4-FFF2-40B4-BE49-F238E27FC236}">
                <a16:creationId xmlns:a16="http://schemas.microsoft.com/office/drawing/2014/main" id="{67C4897A-2C92-4181-2B2F-6B8D83ED8898}"/>
              </a:ext>
            </a:extLst>
          </p:cNvPr>
          <p:cNvSpPr txBox="1"/>
          <p:nvPr/>
        </p:nvSpPr>
        <p:spPr>
          <a:xfrm>
            <a:off x="90151" y="6411395"/>
            <a:ext cx="11850980" cy="400110"/>
          </a:xfrm>
          <a:prstGeom prst="rect">
            <a:avLst/>
          </a:prstGeom>
          <a:noFill/>
        </p:spPr>
        <p:txBody>
          <a:bodyPr wrap="square" rtlCol="0">
            <a:spAutoFit/>
          </a:bodyPr>
          <a:lstStyle/>
          <a:p>
            <a:r>
              <a:rPr lang="it-IT" sz="2000" dirty="0">
                <a:solidFill>
                  <a:schemeClr val="bg1"/>
                </a:solidFill>
              </a:rPr>
              <a:t>Disinquinamento acustico ambientale – Interventi di mitigazione acustica</a:t>
            </a:r>
          </a:p>
        </p:txBody>
      </p:sp>
      <p:pic>
        <p:nvPicPr>
          <p:cNvPr id="13" name="Immagine 12">
            <a:extLst>
              <a:ext uri="{FF2B5EF4-FFF2-40B4-BE49-F238E27FC236}">
                <a16:creationId xmlns:a16="http://schemas.microsoft.com/office/drawing/2014/main" id="{8B039847-E88F-6780-6124-C95217BC8681}"/>
              </a:ext>
            </a:extLst>
          </p:cNvPr>
          <p:cNvPicPr>
            <a:picLocks noChangeAspect="1"/>
          </p:cNvPicPr>
          <p:nvPr/>
        </p:nvPicPr>
        <p:blipFill rotWithShape="1">
          <a:blip r:embed="rId4"/>
          <a:srcRect r="65490"/>
          <a:stretch/>
        </p:blipFill>
        <p:spPr>
          <a:xfrm>
            <a:off x="90151" y="86688"/>
            <a:ext cx="1338055" cy="1325629"/>
          </a:xfrm>
          <a:prstGeom prst="rect">
            <a:avLst/>
          </a:prstGeom>
        </p:spPr>
      </p:pic>
      <p:pic>
        <p:nvPicPr>
          <p:cNvPr id="3" name="Immagine 2">
            <a:extLst>
              <a:ext uri="{FF2B5EF4-FFF2-40B4-BE49-F238E27FC236}">
                <a16:creationId xmlns:a16="http://schemas.microsoft.com/office/drawing/2014/main" id="{9A416146-A0E4-EDA1-5151-823EB3FC1C6A}"/>
              </a:ext>
            </a:extLst>
          </p:cNvPr>
          <p:cNvPicPr>
            <a:picLocks noChangeAspect="1"/>
          </p:cNvPicPr>
          <p:nvPr/>
        </p:nvPicPr>
        <p:blipFill>
          <a:blip r:embed="rId5"/>
          <a:stretch>
            <a:fillRect/>
          </a:stretch>
        </p:blipFill>
        <p:spPr>
          <a:xfrm>
            <a:off x="1899657" y="3354479"/>
            <a:ext cx="9710945" cy="2934433"/>
          </a:xfrm>
          <a:prstGeom prst="rect">
            <a:avLst/>
          </a:prstGeom>
        </p:spPr>
      </p:pic>
      <p:sp>
        <p:nvSpPr>
          <p:cNvPr id="5" name="Titolo 1">
            <a:extLst>
              <a:ext uri="{FF2B5EF4-FFF2-40B4-BE49-F238E27FC236}">
                <a16:creationId xmlns:a16="http://schemas.microsoft.com/office/drawing/2014/main" id="{48FBAFBB-99A2-6534-A6C6-58EFD491E829}"/>
              </a:ext>
            </a:extLst>
          </p:cNvPr>
          <p:cNvSpPr txBox="1">
            <a:spLocks/>
          </p:cNvSpPr>
          <p:nvPr/>
        </p:nvSpPr>
        <p:spPr>
          <a:xfrm>
            <a:off x="2369738" y="86688"/>
            <a:ext cx="9713060" cy="400992"/>
          </a:xfrm>
          <a:prstGeom prst="rect">
            <a:avLst/>
          </a:prstGeom>
        </p:spPr>
        <p:txBody>
          <a:bodyPr vert="horz" lIns="91440" tIns="45720" rIns="91440" bIns="45720" rtlCol="0" anchor="b">
            <a:normAutofit lnSpcReduction="100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algn="r"/>
            <a:r>
              <a:rPr lang="it-IT" sz="2400" b="1" dirty="0"/>
              <a:t>Dimensionamento degli interventi di prossima esecuzione</a:t>
            </a:r>
          </a:p>
        </p:txBody>
      </p:sp>
    </p:spTree>
    <p:extLst>
      <p:ext uri="{BB962C8B-B14F-4D97-AF65-F5344CB8AC3E}">
        <p14:creationId xmlns:p14="http://schemas.microsoft.com/office/powerpoint/2010/main" val="29014700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20AE8-E3EA-6D9B-E3C5-6E3319581801}"/>
            </a:ext>
          </a:extLst>
        </p:cNvPr>
        <p:cNvGrpSpPr/>
        <p:nvPr/>
      </p:nvGrpSpPr>
      <p:grpSpPr>
        <a:xfrm>
          <a:off x="0" y="0"/>
          <a:ext cx="0" cy="0"/>
          <a:chOff x="0" y="0"/>
          <a:chExt cx="0" cy="0"/>
        </a:xfrm>
      </p:grpSpPr>
      <p:pic>
        <p:nvPicPr>
          <p:cNvPr id="4" name="Immagine 3">
            <a:extLst>
              <a:ext uri="{FF2B5EF4-FFF2-40B4-BE49-F238E27FC236}">
                <a16:creationId xmlns:a16="http://schemas.microsoft.com/office/drawing/2014/main" id="{1D9A8933-9BF8-FCA7-8438-D891EC8B19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8866" y="6462389"/>
            <a:ext cx="1673932" cy="343738"/>
          </a:xfrm>
          <a:prstGeom prst="rect">
            <a:avLst/>
          </a:prstGeom>
        </p:spPr>
      </p:pic>
      <p:sp>
        <p:nvSpPr>
          <p:cNvPr id="7" name="CasellaDiTesto 6">
            <a:extLst>
              <a:ext uri="{FF2B5EF4-FFF2-40B4-BE49-F238E27FC236}">
                <a16:creationId xmlns:a16="http://schemas.microsoft.com/office/drawing/2014/main" id="{2A8E02D0-B9D5-BEBB-C996-19712DE60751}"/>
              </a:ext>
            </a:extLst>
          </p:cNvPr>
          <p:cNvSpPr txBox="1"/>
          <p:nvPr/>
        </p:nvSpPr>
        <p:spPr>
          <a:xfrm>
            <a:off x="90151" y="6411395"/>
            <a:ext cx="11850980" cy="400110"/>
          </a:xfrm>
          <a:prstGeom prst="rect">
            <a:avLst/>
          </a:prstGeom>
          <a:noFill/>
        </p:spPr>
        <p:txBody>
          <a:bodyPr wrap="square" rtlCol="0">
            <a:spAutoFit/>
          </a:bodyPr>
          <a:lstStyle/>
          <a:p>
            <a:r>
              <a:rPr lang="it-IT" sz="2000" dirty="0">
                <a:solidFill>
                  <a:schemeClr val="bg1"/>
                </a:solidFill>
              </a:rPr>
              <a:t>Disinquinamento acustico ambientale – Interventi di mitigazione acustica</a:t>
            </a:r>
          </a:p>
        </p:txBody>
      </p:sp>
      <p:pic>
        <p:nvPicPr>
          <p:cNvPr id="13" name="Immagine 12">
            <a:extLst>
              <a:ext uri="{FF2B5EF4-FFF2-40B4-BE49-F238E27FC236}">
                <a16:creationId xmlns:a16="http://schemas.microsoft.com/office/drawing/2014/main" id="{BB9B1EA1-9CB0-E772-9C59-4EC7F6E73844}"/>
              </a:ext>
            </a:extLst>
          </p:cNvPr>
          <p:cNvPicPr>
            <a:picLocks noChangeAspect="1"/>
          </p:cNvPicPr>
          <p:nvPr/>
        </p:nvPicPr>
        <p:blipFill rotWithShape="1">
          <a:blip r:embed="rId3"/>
          <a:srcRect r="65490"/>
          <a:stretch/>
        </p:blipFill>
        <p:spPr>
          <a:xfrm>
            <a:off x="90151" y="86688"/>
            <a:ext cx="1338055" cy="1325629"/>
          </a:xfrm>
          <a:prstGeom prst="rect">
            <a:avLst/>
          </a:prstGeom>
        </p:spPr>
      </p:pic>
      <p:pic>
        <p:nvPicPr>
          <p:cNvPr id="5" name="Immagine 4">
            <a:extLst>
              <a:ext uri="{FF2B5EF4-FFF2-40B4-BE49-F238E27FC236}">
                <a16:creationId xmlns:a16="http://schemas.microsoft.com/office/drawing/2014/main" id="{B4483B4F-F505-1BD8-840F-6C7BE0C142E1}"/>
              </a:ext>
            </a:extLst>
          </p:cNvPr>
          <p:cNvPicPr>
            <a:picLocks noChangeAspect="1"/>
          </p:cNvPicPr>
          <p:nvPr/>
        </p:nvPicPr>
        <p:blipFill>
          <a:blip r:embed="rId4"/>
          <a:stretch>
            <a:fillRect/>
          </a:stretch>
        </p:blipFill>
        <p:spPr>
          <a:xfrm>
            <a:off x="541174" y="3696477"/>
            <a:ext cx="5007429" cy="2303417"/>
          </a:xfrm>
          <a:prstGeom prst="rect">
            <a:avLst/>
          </a:prstGeom>
        </p:spPr>
      </p:pic>
      <p:pic>
        <p:nvPicPr>
          <p:cNvPr id="6" name="Immagine 5">
            <a:extLst>
              <a:ext uri="{FF2B5EF4-FFF2-40B4-BE49-F238E27FC236}">
                <a16:creationId xmlns:a16="http://schemas.microsoft.com/office/drawing/2014/main" id="{31F822FB-807C-34F4-BB9A-002C14A7B056}"/>
              </a:ext>
            </a:extLst>
          </p:cNvPr>
          <p:cNvPicPr>
            <a:picLocks noChangeAspect="1"/>
          </p:cNvPicPr>
          <p:nvPr/>
        </p:nvPicPr>
        <p:blipFill>
          <a:blip r:embed="rId5"/>
          <a:stretch>
            <a:fillRect/>
          </a:stretch>
        </p:blipFill>
        <p:spPr>
          <a:xfrm>
            <a:off x="1671371" y="487680"/>
            <a:ext cx="10125749" cy="3203419"/>
          </a:xfrm>
          <a:prstGeom prst="rect">
            <a:avLst/>
          </a:prstGeom>
        </p:spPr>
      </p:pic>
      <p:sp>
        <p:nvSpPr>
          <p:cNvPr id="8" name="Titolo 1">
            <a:extLst>
              <a:ext uri="{FF2B5EF4-FFF2-40B4-BE49-F238E27FC236}">
                <a16:creationId xmlns:a16="http://schemas.microsoft.com/office/drawing/2014/main" id="{8EFF4414-5B6F-0D75-CE60-A30804481E38}"/>
              </a:ext>
            </a:extLst>
          </p:cNvPr>
          <p:cNvSpPr txBox="1">
            <a:spLocks/>
          </p:cNvSpPr>
          <p:nvPr/>
        </p:nvSpPr>
        <p:spPr>
          <a:xfrm>
            <a:off x="6096000" y="4421213"/>
            <a:ext cx="5436290" cy="149041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it-IT" sz="1800" b="1" dirty="0"/>
              <a:t>Riduzione rumore da scarico e movimentazione rottami</a:t>
            </a:r>
          </a:p>
          <a:p>
            <a:endParaRPr lang="it-IT" sz="1800" b="1" dirty="0"/>
          </a:p>
          <a:p>
            <a:r>
              <a:rPr lang="it-IT" sz="1800" b="1" dirty="0"/>
              <a:t>Riduzione emissioni sonore </a:t>
            </a:r>
            <a:r>
              <a:rPr lang="it-IT" sz="1800" b="1" dirty="0" err="1"/>
              <a:t>Biroc</a:t>
            </a:r>
            <a:r>
              <a:rPr lang="it-IT" sz="1800" b="1" dirty="0"/>
              <a:t>, </a:t>
            </a:r>
            <a:r>
              <a:rPr lang="it-IT" sz="1800" b="1" dirty="0" err="1"/>
              <a:t>Airpin</a:t>
            </a:r>
            <a:r>
              <a:rPr lang="it-IT" sz="1800" b="1" dirty="0"/>
              <a:t> e asservimenti</a:t>
            </a:r>
          </a:p>
        </p:txBody>
      </p:sp>
      <p:sp>
        <p:nvSpPr>
          <p:cNvPr id="2" name="Titolo 1">
            <a:extLst>
              <a:ext uri="{FF2B5EF4-FFF2-40B4-BE49-F238E27FC236}">
                <a16:creationId xmlns:a16="http://schemas.microsoft.com/office/drawing/2014/main" id="{35BDCF86-2B4A-BDFE-38D8-E692F83F8B67}"/>
              </a:ext>
            </a:extLst>
          </p:cNvPr>
          <p:cNvSpPr txBox="1">
            <a:spLocks/>
          </p:cNvSpPr>
          <p:nvPr/>
        </p:nvSpPr>
        <p:spPr>
          <a:xfrm>
            <a:off x="2369738" y="86688"/>
            <a:ext cx="9713060" cy="400992"/>
          </a:xfrm>
          <a:prstGeom prst="rect">
            <a:avLst/>
          </a:prstGeom>
        </p:spPr>
        <p:txBody>
          <a:bodyPr vert="horz" lIns="91440" tIns="45720" rIns="91440" bIns="45720" rtlCol="0" anchor="b">
            <a:normAutofit lnSpcReduction="100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algn="r"/>
            <a:r>
              <a:rPr lang="it-IT" sz="2400" b="1" dirty="0"/>
              <a:t>Dimensionamento degli interventi di prossima esecuzione</a:t>
            </a:r>
          </a:p>
        </p:txBody>
      </p:sp>
    </p:spTree>
    <p:extLst>
      <p:ext uri="{BB962C8B-B14F-4D97-AF65-F5344CB8AC3E}">
        <p14:creationId xmlns:p14="http://schemas.microsoft.com/office/powerpoint/2010/main" val="4800705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335F8-C7E0-25FA-584E-BE72AD17DF38}"/>
            </a:ext>
          </a:extLst>
        </p:cNvPr>
        <p:cNvGrpSpPr/>
        <p:nvPr/>
      </p:nvGrpSpPr>
      <p:grpSpPr>
        <a:xfrm>
          <a:off x="0" y="0"/>
          <a:ext cx="0" cy="0"/>
          <a:chOff x="0" y="0"/>
          <a:chExt cx="0" cy="0"/>
        </a:xfrm>
      </p:grpSpPr>
      <p:pic>
        <p:nvPicPr>
          <p:cNvPr id="4" name="Immagine 3">
            <a:extLst>
              <a:ext uri="{FF2B5EF4-FFF2-40B4-BE49-F238E27FC236}">
                <a16:creationId xmlns:a16="http://schemas.microsoft.com/office/drawing/2014/main" id="{4A6620E7-0881-5CAF-F3C0-E1D6306684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8866" y="6462389"/>
            <a:ext cx="1673932" cy="343738"/>
          </a:xfrm>
          <a:prstGeom prst="rect">
            <a:avLst/>
          </a:prstGeom>
        </p:spPr>
      </p:pic>
      <p:sp>
        <p:nvSpPr>
          <p:cNvPr id="7" name="CasellaDiTesto 6">
            <a:extLst>
              <a:ext uri="{FF2B5EF4-FFF2-40B4-BE49-F238E27FC236}">
                <a16:creationId xmlns:a16="http://schemas.microsoft.com/office/drawing/2014/main" id="{CFD4F7AA-BD32-E2C5-9903-891B724BF3B9}"/>
              </a:ext>
            </a:extLst>
          </p:cNvPr>
          <p:cNvSpPr txBox="1"/>
          <p:nvPr/>
        </p:nvSpPr>
        <p:spPr>
          <a:xfrm>
            <a:off x="90151" y="6411395"/>
            <a:ext cx="11850980" cy="400110"/>
          </a:xfrm>
          <a:prstGeom prst="rect">
            <a:avLst/>
          </a:prstGeom>
          <a:noFill/>
        </p:spPr>
        <p:txBody>
          <a:bodyPr wrap="square" rtlCol="0">
            <a:spAutoFit/>
          </a:bodyPr>
          <a:lstStyle/>
          <a:p>
            <a:r>
              <a:rPr lang="it-IT" sz="2000" dirty="0">
                <a:solidFill>
                  <a:schemeClr val="bg1"/>
                </a:solidFill>
              </a:rPr>
              <a:t>Disinquinamento acustico ambientale – Interventi di mitigazione acustica</a:t>
            </a:r>
          </a:p>
        </p:txBody>
      </p:sp>
      <p:pic>
        <p:nvPicPr>
          <p:cNvPr id="13" name="Immagine 12">
            <a:extLst>
              <a:ext uri="{FF2B5EF4-FFF2-40B4-BE49-F238E27FC236}">
                <a16:creationId xmlns:a16="http://schemas.microsoft.com/office/drawing/2014/main" id="{C88BECC5-CECA-1F45-8951-2FFF10FA3E35}"/>
              </a:ext>
            </a:extLst>
          </p:cNvPr>
          <p:cNvPicPr>
            <a:picLocks noChangeAspect="1"/>
          </p:cNvPicPr>
          <p:nvPr/>
        </p:nvPicPr>
        <p:blipFill rotWithShape="1">
          <a:blip r:embed="rId3"/>
          <a:srcRect r="65490"/>
          <a:stretch/>
        </p:blipFill>
        <p:spPr>
          <a:xfrm>
            <a:off x="90151" y="86688"/>
            <a:ext cx="1338055" cy="1325629"/>
          </a:xfrm>
          <a:prstGeom prst="rect">
            <a:avLst/>
          </a:prstGeom>
        </p:spPr>
      </p:pic>
      <p:sp>
        <p:nvSpPr>
          <p:cNvPr id="2" name="Titolo 1">
            <a:extLst>
              <a:ext uri="{FF2B5EF4-FFF2-40B4-BE49-F238E27FC236}">
                <a16:creationId xmlns:a16="http://schemas.microsoft.com/office/drawing/2014/main" id="{10C3D06F-3680-CCCD-21AC-4EFD704B2009}"/>
              </a:ext>
            </a:extLst>
          </p:cNvPr>
          <p:cNvSpPr txBox="1">
            <a:spLocks/>
          </p:cNvSpPr>
          <p:nvPr/>
        </p:nvSpPr>
        <p:spPr>
          <a:xfrm>
            <a:off x="2369738" y="86688"/>
            <a:ext cx="9713060" cy="400992"/>
          </a:xfrm>
          <a:prstGeom prst="rect">
            <a:avLst/>
          </a:prstGeom>
        </p:spPr>
        <p:txBody>
          <a:bodyPr vert="horz" lIns="91440" tIns="45720" rIns="91440" bIns="45720" rtlCol="0" anchor="b">
            <a:normAutofit lnSpcReduction="100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algn="r"/>
            <a:r>
              <a:rPr lang="it-IT" sz="2400" b="1" dirty="0"/>
              <a:t>Collaudo acustico nuovo segmento di laminazione per produzione vergella</a:t>
            </a:r>
          </a:p>
        </p:txBody>
      </p:sp>
      <p:pic>
        <p:nvPicPr>
          <p:cNvPr id="3" name="Immagine 2">
            <a:extLst>
              <a:ext uri="{FF2B5EF4-FFF2-40B4-BE49-F238E27FC236}">
                <a16:creationId xmlns:a16="http://schemas.microsoft.com/office/drawing/2014/main" id="{550EE615-C3C1-E109-DC6B-EDDCB77AFF9A}"/>
              </a:ext>
            </a:extLst>
          </p:cNvPr>
          <p:cNvPicPr>
            <a:picLocks noChangeAspect="1"/>
          </p:cNvPicPr>
          <p:nvPr/>
        </p:nvPicPr>
        <p:blipFill>
          <a:blip r:embed="rId4"/>
          <a:stretch>
            <a:fillRect/>
          </a:stretch>
        </p:blipFill>
        <p:spPr>
          <a:xfrm>
            <a:off x="3765550" y="635202"/>
            <a:ext cx="8009382" cy="5357974"/>
          </a:xfrm>
          <a:prstGeom prst="rect">
            <a:avLst/>
          </a:prstGeom>
        </p:spPr>
      </p:pic>
      <p:pic>
        <p:nvPicPr>
          <p:cNvPr id="9" name="Immagine 8">
            <a:extLst>
              <a:ext uri="{FF2B5EF4-FFF2-40B4-BE49-F238E27FC236}">
                <a16:creationId xmlns:a16="http://schemas.microsoft.com/office/drawing/2014/main" id="{670B58D0-FA95-D375-1145-F3CD8C9FC72A}"/>
              </a:ext>
            </a:extLst>
          </p:cNvPr>
          <p:cNvPicPr>
            <a:picLocks noChangeAspect="1"/>
          </p:cNvPicPr>
          <p:nvPr/>
        </p:nvPicPr>
        <p:blipFill>
          <a:blip r:embed="rId5"/>
          <a:stretch>
            <a:fillRect/>
          </a:stretch>
        </p:blipFill>
        <p:spPr>
          <a:xfrm>
            <a:off x="196850" y="4540250"/>
            <a:ext cx="3468356" cy="1452926"/>
          </a:xfrm>
          <a:prstGeom prst="rect">
            <a:avLst/>
          </a:prstGeom>
        </p:spPr>
      </p:pic>
      <p:pic>
        <p:nvPicPr>
          <p:cNvPr id="10" name="Immagine 9">
            <a:extLst>
              <a:ext uri="{FF2B5EF4-FFF2-40B4-BE49-F238E27FC236}">
                <a16:creationId xmlns:a16="http://schemas.microsoft.com/office/drawing/2014/main" id="{CD87362E-FDFA-9C22-880F-67A2515FA4F5}"/>
              </a:ext>
            </a:extLst>
          </p:cNvPr>
          <p:cNvPicPr>
            <a:picLocks noChangeAspect="1"/>
          </p:cNvPicPr>
          <p:nvPr/>
        </p:nvPicPr>
        <p:blipFill>
          <a:blip r:embed="rId6"/>
          <a:stretch>
            <a:fillRect/>
          </a:stretch>
        </p:blipFill>
        <p:spPr>
          <a:xfrm>
            <a:off x="196851" y="2438053"/>
            <a:ext cx="3468356" cy="1961618"/>
          </a:xfrm>
          <a:prstGeom prst="rect">
            <a:avLst/>
          </a:prstGeom>
        </p:spPr>
      </p:pic>
    </p:spTree>
    <p:extLst>
      <p:ext uri="{BB962C8B-B14F-4D97-AF65-F5344CB8AC3E}">
        <p14:creationId xmlns:p14="http://schemas.microsoft.com/office/powerpoint/2010/main" val="4814106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7E9FC-C250-1BBA-0A98-40E36F1F6E5A}"/>
            </a:ext>
          </a:extLst>
        </p:cNvPr>
        <p:cNvGrpSpPr/>
        <p:nvPr/>
      </p:nvGrpSpPr>
      <p:grpSpPr>
        <a:xfrm>
          <a:off x="0" y="0"/>
          <a:ext cx="0" cy="0"/>
          <a:chOff x="0" y="0"/>
          <a:chExt cx="0" cy="0"/>
        </a:xfrm>
      </p:grpSpPr>
      <p:pic>
        <p:nvPicPr>
          <p:cNvPr id="4" name="Immagine 3">
            <a:extLst>
              <a:ext uri="{FF2B5EF4-FFF2-40B4-BE49-F238E27FC236}">
                <a16:creationId xmlns:a16="http://schemas.microsoft.com/office/drawing/2014/main" id="{DA49346B-7EB5-3B8A-79E7-49C9E31521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8866" y="6462389"/>
            <a:ext cx="1673932" cy="343738"/>
          </a:xfrm>
          <a:prstGeom prst="rect">
            <a:avLst/>
          </a:prstGeom>
        </p:spPr>
      </p:pic>
      <p:sp>
        <p:nvSpPr>
          <p:cNvPr id="7" name="CasellaDiTesto 6">
            <a:extLst>
              <a:ext uri="{FF2B5EF4-FFF2-40B4-BE49-F238E27FC236}">
                <a16:creationId xmlns:a16="http://schemas.microsoft.com/office/drawing/2014/main" id="{6AE03368-57C8-7248-F1E0-CA4D8C718D87}"/>
              </a:ext>
            </a:extLst>
          </p:cNvPr>
          <p:cNvSpPr txBox="1"/>
          <p:nvPr/>
        </p:nvSpPr>
        <p:spPr>
          <a:xfrm>
            <a:off x="90151" y="6411395"/>
            <a:ext cx="11850980" cy="400110"/>
          </a:xfrm>
          <a:prstGeom prst="rect">
            <a:avLst/>
          </a:prstGeom>
          <a:noFill/>
        </p:spPr>
        <p:txBody>
          <a:bodyPr wrap="square" rtlCol="0">
            <a:spAutoFit/>
          </a:bodyPr>
          <a:lstStyle/>
          <a:p>
            <a:r>
              <a:rPr lang="it-IT" sz="2000" dirty="0">
                <a:solidFill>
                  <a:schemeClr val="bg1"/>
                </a:solidFill>
              </a:rPr>
              <a:t>Disinquinamento acustico ambientale – Interventi di mitigazione acustica</a:t>
            </a:r>
          </a:p>
        </p:txBody>
      </p:sp>
      <p:sp>
        <p:nvSpPr>
          <p:cNvPr id="2" name="Titolo 1">
            <a:extLst>
              <a:ext uri="{FF2B5EF4-FFF2-40B4-BE49-F238E27FC236}">
                <a16:creationId xmlns:a16="http://schemas.microsoft.com/office/drawing/2014/main" id="{59264A4C-B776-8F1C-E388-065147EAF500}"/>
              </a:ext>
            </a:extLst>
          </p:cNvPr>
          <p:cNvSpPr txBox="1">
            <a:spLocks/>
          </p:cNvSpPr>
          <p:nvPr/>
        </p:nvSpPr>
        <p:spPr>
          <a:xfrm>
            <a:off x="2369738" y="86688"/>
            <a:ext cx="9713060" cy="400992"/>
          </a:xfrm>
          <a:prstGeom prst="rect">
            <a:avLst/>
          </a:prstGeom>
        </p:spPr>
        <p:txBody>
          <a:bodyPr vert="horz" lIns="91440" tIns="45720" rIns="91440" bIns="45720" rtlCol="0" anchor="b">
            <a:normAutofit lnSpcReduction="100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algn="r"/>
            <a:r>
              <a:rPr lang="it-IT" sz="2400" b="1" dirty="0"/>
              <a:t>Collaudo acustico nuovo segmento di laminazione per produzione vergella</a:t>
            </a:r>
          </a:p>
        </p:txBody>
      </p:sp>
      <p:pic>
        <p:nvPicPr>
          <p:cNvPr id="5" name="Immagine 4">
            <a:extLst>
              <a:ext uri="{FF2B5EF4-FFF2-40B4-BE49-F238E27FC236}">
                <a16:creationId xmlns:a16="http://schemas.microsoft.com/office/drawing/2014/main" id="{6F8B10EF-7C21-1718-977B-295DCFDA0541}"/>
              </a:ext>
            </a:extLst>
          </p:cNvPr>
          <p:cNvPicPr>
            <a:picLocks noChangeAspect="1"/>
          </p:cNvPicPr>
          <p:nvPr/>
        </p:nvPicPr>
        <p:blipFill>
          <a:blip r:embed="rId3"/>
          <a:stretch>
            <a:fillRect/>
          </a:stretch>
        </p:blipFill>
        <p:spPr>
          <a:xfrm>
            <a:off x="6908800" y="614874"/>
            <a:ext cx="4849476" cy="5525464"/>
          </a:xfrm>
          <a:prstGeom prst="rect">
            <a:avLst/>
          </a:prstGeom>
        </p:spPr>
      </p:pic>
      <p:pic>
        <p:nvPicPr>
          <p:cNvPr id="2050" name="Immagine 1">
            <a:extLst>
              <a:ext uri="{FF2B5EF4-FFF2-40B4-BE49-F238E27FC236}">
                <a16:creationId xmlns:a16="http://schemas.microsoft.com/office/drawing/2014/main" id="{10EE6FCA-0B25-B6F6-45DB-6E9E6502A1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4650" y="3274093"/>
            <a:ext cx="2465305" cy="1389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Immagine 1">
            <a:extLst>
              <a:ext uri="{FF2B5EF4-FFF2-40B4-BE49-F238E27FC236}">
                <a16:creationId xmlns:a16="http://schemas.microsoft.com/office/drawing/2014/main" id="{6770B5A6-37A7-5F53-A9E3-E0A39D044E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94500" y="3295902"/>
            <a:ext cx="2406402" cy="135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Immagine 1">
            <a:extLst>
              <a:ext uri="{FF2B5EF4-FFF2-40B4-BE49-F238E27FC236}">
                <a16:creationId xmlns:a16="http://schemas.microsoft.com/office/drawing/2014/main" id="{2DC20BCD-B2F5-DB2E-E785-350C4AD7468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84650" y="4766470"/>
            <a:ext cx="2425700" cy="1366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Immagine 1">
            <a:extLst>
              <a:ext uri="{FF2B5EF4-FFF2-40B4-BE49-F238E27FC236}">
                <a16:creationId xmlns:a16="http://schemas.microsoft.com/office/drawing/2014/main" id="{46307DEE-9D55-D0D6-25D5-73E125D74FE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07117" y="4795778"/>
            <a:ext cx="2393784" cy="134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magine 5">
            <a:extLst>
              <a:ext uri="{FF2B5EF4-FFF2-40B4-BE49-F238E27FC236}">
                <a16:creationId xmlns:a16="http://schemas.microsoft.com/office/drawing/2014/main" id="{DDF0E88F-6EC8-E4C9-B358-E22221EA1054}"/>
              </a:ext>
            </a:extLst>
          </p:cNvPr>
          <p:cNvPicPr>
            <a:picLocks noChangeAspect="1"/>
          </p:cNvPicPr>
          <p:nvPr/>
        </p:nvPicPr>
        <p:blipFill rotWithShape="1">
          <a:blip r:embed="rId8"/>
          <a:srcRect r="65490"/>
          <a:stretch/>
        </p:blipFill>
        <p:spPr>
          <a:xfrm>
            <a:off x="90151" y="86688"/>
            <a:ext cx="1338055" cy="1325629"/>
          </a:xfrm>
          <a:prstGeom prst="rect">
            <a:avLst/>
          </a:prstGeom>
        </p:spPr>
      </p:pic>
      <p:sp>
        <p:nvSpPr>
          <p:cNvPr id="12" name="Titolo 1">
            <a:extLst>
              <a:ext uri="{FF2B5EF4-FFF2-40B4-BE49-F238E27FC236}">
                <a16:creationId xmlns:a16="http://schemas.microsoft.com/office/drawing/2014/main" id="{001AD429-99B2-9340-1462-A0EBF35A1353}"/>
              </a:ext>
            </a:extLst>
          </p:cNvPr>
          <p:cNvSpPr txBox="1">
            <a:spLocks/>
          </p:cNvSpPr>
          <p:nvPr/>
        </p:nvSpPr>
        <p:spPr>
          <a:xfrm>
            <a:off x="1488107" y="1156094"/>
            <a:ext cx="5283596" cy="196977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it-IT" sz="1600" dirty="0">
                <a:latin typeface="+mn-lt"/>
              </a:rPr>
              <a:t>Ai fini della verifica del rispetto dei limiti si utilizzeranno i dati rilevati presso i punti P1 e P2, per i quali vigono i seguenti limiti:</a:t>
            </a:r>
          </a:p>
          <a:p>
            <a:endParaRPr lang="it-IT" sz="1600" dirty="0">
              <a:latin typeface="+mn-lt"/>
            </a:endParaRPr>
          </a:p>
          <a:p>
            <a:pPr marL="180000" lvl="0" indent="-180000" algn="just">
              <a:buFontTx/>
              <a:buChar char="-"/>
            </a:pPr>
            <a:r>
              <a:rPr lang="it-IT" sz="1600" dirty="0">
                <a:latin typeface="+mn-lt"/>
              </a:rPr>
              <a:t>Immissione diurno [06-22]  		70 dB(A)</a:t>
            </a:r>
          </a:p>
          <a:p>
            <a:pPr marL="180000" lvl="0" indent="-180000" algn="just">
              <a:buFontTx/>
              <a:buChar char="-"/>
            </a:pPr>
            <a:r>
              <a:rPr lang="it-IT" sz="1600" dirty="0">
                <a:latin typeface="+mn-lt"/>
              </a:rPr>
              <a:t>Immissione notturno [22-6] 		60 dB(A) </a:t>
            </a:r>
          </a:p>
          <a:p>
            <a:pPr marL="180000" lvl="0" indent="-180000" algn="just">
              <a:buFontTx/>
              <a:buChar char="-"/>
            </a:pPr>
            <a:r>
              <a:rPr lang="it-IT" sz="1600" dirty="0">
                <a:latin typeface="+mn-lt"/>
              </a:rPr>
              <a:t>Emissione diurno [06-22] 		65 dB(A)</a:t>
            </a:r>
          </a:p>
          <a:p>
            <a:pPr marL="180000" lvl="0" indent="-180000" algn="just">
              <a:buFontTx/>
              <a:buChar char="-"/>
            </a:pPr>
            <a:r>
              <a:rPr lang="it-IT" sz="1600" dirty="0">
                <a:latin typeface="+mn-lt"/>
              </a:rPr>
              <a:t>Emissione notturno [22-6] 		55 dB(A) </a:t>
            </a:r>
          </a:p>
          <a:p>
            <a:pPr marL="180000" lvl="0" indent="-180000" algn="just">
              <a:buFontTx/>
              <a:buChar char="-"/>
            </a:pPr>
            <a:r>
              <a:rPr lang="it-IT" sz="1600" dirty="0">
                <a:latin typeface="+mn-lt"/>
              </a:rPr>
              <a:t>Differenziale di immissione diurno [06-22]	5 dB(A)</a:t>
            </a:r>
          </a:p>
          <a:p>
            <a:pPr marL="180000" lvl="0" indent="-180000" algn="just">
              <a:buFontTx/>
              <a:buChar char="-"/>
            </a:pPr>
            <a:r>
              <a:rPr lang="it-IT" sz="1600" dirty="0">
                <a:latin typeface="+mn-lt"/>
              </a:rPr>
              <a:t>Differenziale di immissione notturno [22-6]	3 dB(A)</a:t>
            </a:r>
          </a:p>
        </p:txBody>
      </p:sp>
    </p:spTree>
    <p:extLst>
      <p:ext uri="{BB962C8B-B14F-4D97-AF65-F5344CB8AC3E}">
        <p14:creationId xmlns:p14="http://schemas.microsoft.com/office/powerpoint/2010/main" val="38089439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2136F-A7B6-C3DD-8D96-F108A06EE7E1}"/>
            </a:ext>
          </a:extLst>
        </p:cNvPr>
        <p:cNvGrpSpPr/>
        <p:nvPr/>
      </p:nvGrpSpPr>
      <p:grpSpPr>
        <a:xfrm>
          <a:off x="0" y="0"/>
          <a:ext cx="0" cy="0"/>
          <a:chOff x="0" y="0"/>
          <a:chExt cx="0" cy="0"/>
        </a:xfrm>
      </p:grpSpPr>
      <p:pic>
        <p:nvPicPr>
          <p:cNvPr id="4" name="Immagine 3">
            <a:extLst>
              <a:ext uri="{FF2B5EF4-FFF2-40B4-BE49-F238E27FC236}">
                <a16:creationId xmlns:a16="http://schemas.microsoft.com/office/drawing/2014/main" id="{4A05CB6C-8F9A-D3A0-F7C0-5BA7624746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8866" y="6462389"/>
            <a:ext cx="1673932" cy="343738"/>
          </a:xfrm>
          <a:prstGeom prst="rect">
            <a:avLst/>
          </a:prstGeom>
        </p:spPr>
      </p:pic>
      <p:sp>
        <p:nvSpPr>
          <p:cNvPr id="7" name="CasellaDiTesto 6">
            <a:extLst>
              <a:ext uri="{FF2B5EF4-FFF2-40B4-BE49-F238E27FC236}">
                <a16:creationId xmlns:a16="http://schemas.microsoft.com/office/drawing/2014/main" id="{040E1C2F-7818-8E2D-3CA7-095889B1BE20}"/>
              </a:ext>
            </a:extLst>
          </p:cNvPr>
          <p:cNvSpPr txBox="1"/>
          <p:nvPr/>
        </p:nvSpPr>
        <p:spPr>
          <a:xfrm>
            <a:off x="90151" y="6411395"/>
            <a:ext cx="11850980" cy="400110"/>
          </a:xfrm>
          <a:prstGeom prst="rect">
            <a:avLst/>
          </a:prstGeom>
          <a:noFill/>
        </p:spPr>
        <p:txBody>
          <a:bodyPr wrap="square" rtlCol="0">
            <a:spAutoFit/>
          </a:bodyPr>
          <a:lstStyle/>
          <a:p>
            <a:r>
              <a:rPr lang="it-IT" sz="2000" dirty="0">
                <a:solidFill>
                  <a:schemeClr val="bg1"/>
                </a:solidFill>
              </a:rPr>
              <a:t>Disinquinamento acustico ambientale – Interventi di mitigazione acustica</a:t>
            </a:r>
          </a:p>
        </p:txBody>
      </p:sp>
      <p:sp>
        <p:nvSpPr>
          <p:cNvPr id="2" name="Titolo 1">
            <a:extLst>
              <a:ext uri="{FF2B5EF4-FFF2-40B4-BE49-F238E27FC236}">
                <a16:creationId xmlns:a16="http://schemas.microsoft.com/office/drawing/2014/main" id="{253AEC6B-D068-736F-4E08-B8D27CC7C954}"/>
              </a:ext>
            </a:extLst>
          </p:cNvPr>
          <p:cNvSpPr txBox="1">
            <a:spLocks/>
          </p:cNvSpPr>
          <p:nvPr/>
        </p:nvSpPr>
        <p:spPr>
          <a:xfrm>
            <a:off x="2369738" y="86688"/>
            <a:ext cx="9713060" cy="400992"/>
          </a:xfrm>
          <a:prstGeom prst="rect">
            <a:avLst/>
          </a:prstGeom>
        </p:spPr>
        <p:txBody>
          <a:bodyPr vert="horz" lIns="91440" tIns="45720" rIns="91440" bIns="45720" rtlCol="0" anchor="b">
            <a:normAutofit lnSpcReduction="100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algn="r"/>
            <a:r>
              <a:rPr lang="it-IT" sz="2400" b="1" dirty="0"/>
              <a:t>Collaudo acustico nuovo segmento di laminazione per produzione vergella</a:t>
            </a:r>
          </a:p>
        </p:txBody>
      </p:sp>
      <p:pic>
        <p:nvPicPr>
          <p:cNvPr id="6" name="Immagine 5">
            <a:extLst>
              <a:ext uri="{FF2B5EF4-FFF2-40B4-BE49-F238E27FC236}">
                <a16:creationId xmlns:a16="http://schemas.microsoft.com/office/drawing/2014/main" id="{3F91903C-219F-A750-E370-2C0C40808DA5}"/>
              </a:ext>
            </a:extLst>
          </p:cNvPr>
          <p:cNvPicPr>
            <a:picLocks noChangeAspect="1"/>
          </p:cNvPicPr>
          <p:nvPr/>
        </p:nvPicPr>
        <p:blipFill rotWithShape="1">
          <a:blip r:embed="rId3"/>
          <a:srcRect r="65490"/>
          <a:stretch/>
        </p:blipFill>
        <p:spPr>
          <a:xfrm>
            <a:off x="90151" y="86688"/>
            <a:ext cx="1338055" cy="1325629"/>
          </a:xfrm>
          <a:prstGeom prst="rect">
            <a:avLst/>
          </a:prstGeom>
        </p:spPr>
      </p:pic>
      <p:pic>
        <p:nvPicPr>
          <p:cNvPr id="3" name="Immagine 2">
            <a:extLst>
              <a:ext uri="{FF2B5EF4-FFF2-40B4-BE49-F238E27FC236}">
                <a16:creationId xmlns:a16="http://schemas.microsoft.com/office/drawing/2014/main" id="{17CAC9FE-9133-C4C8-6E4A-B1F588089B23}"/>
              </a:ext>
            </a:extLst>
          </p:cNvPr>
          <p:cNvPicPr>
            <a:picLocks noChangeAspect="1"/>
          </p:cNvPicPr>
          <p:nvPr/>
        </p:nvPicPr>
        <p:blipFill>
          <a:blip r:embed="rId4"/>
          <a:stretch>
            <a:fillRect/>
          </a:stretch>
        </p:blipFill>
        <p:spPr>
          <a:xfrm>
            <a:off x="4759498" y="990600"/>
            <a:ext cx="7181633" cy="5080764"/>
          </a:xfrm>
          <a:prstGeom prst="rect">
            <a:avLst/>
          </a:prstGeom>
        </p:spPr>
      </p:pic>
      <p:pic>
        <p:nvPicPr>
          <p:cNvPr id="8" name="Immagine 7">
            <a:extLst>
              <a:ext uri="{FF2B5EF4-FFF2-40B4-BE49-F238E27FC236}">
                <a16:creationId xmlns:a16="http://schemas.microsoft.com/office/drawing/2014/main" id="{D18C1052-A2B5-2A02-611E-27602540B7C1}"/>
              </a:ext>
            </a:extLst>
          </p:cNvPr>
          <p:cNvPicPr>
            <a:picLocks noChangeAspect="1"/>
          </p:cNvPicPr>
          <p:nvPr/>
        </p:nvPicPr>
        <p:blipFill>
          <a:blip r:embed="rId5"/>
          <a:stretch>
            <a:fillRect/>
          </a:stretch>
        </p:blipFill>
        <p:spPr>
          <a:xfrm>
            <a:off x="198202" y="2824630"/>
            <a:ext cx="4343071" cy="1201320"/>
          </a:xfrm>
          <a:prstGeom prst="rect">
            <a:avLst/>
          </a:prstGeom>
        </p:spPr>
      </p:pic>
      <p:pic>
        <p:nvPicPr>
          <p:cNvPr id="9" name="Immagine 8">
            <a:extLst>
              <a:ext uri="{FF2B5EF4-FFF2-40B4-BE49-F238E27FC236}">
                <a16:creationId xmlns:a16="http://schemas.microsoft.com/office/drawing/2014/main" id="{A0EFCDEF-AD30-C979-8E14-5FDB28CDD82F}"/>
              </a:ext>
            </a:extLst>
          </p:cNvPr>
          <p:cNvPicPr>
            <a:picLocks noChangeAspect="1"/>
          </p:cNvPicPr>
          <p:nvPr/>
        </p:nvPicPr>
        <p:blipFill>
          <a:blip r:embed="rId6"/>
          <a:stretch>
            <a:fillRect/>
          </a:stretch>
        </p:blipFill>
        <p:spPr>
          <a:xfrm>
            <a:off x="330200" y="4196895"/>
            <a:ext cx="4102100" cy="1874469"/>
          </a:xfrm>
          <a:prstGeom prst="rect">
            <a:avLst/>
          </a:prstGeom>
        </p:spPr>
      </p:pic>
    </p:spTree>
    <p:extLst>
      <p:ext uri="{BB962C8B-B14F-4D97-AF65-F5344CB8AC3E}">
        <p14:creationId xmlns:p14="http://schemas.microsoft.com/office/powerpoint/2010/main" val="32352353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2E6AB-1CFE-C207-3226-B7A5ACFE5598}"/>
            </a:ext>
          </a:extLst>
        </p:cNvPr>
        <p:cNvGrpSpPr/>
        <p:nvPr/>
      </p:nvGrpSpPr>
      <p:grpSpPr>
        <a:xfrm>
          <a:off x="0" y="0"/>
          <a:ext cx="0" cy="0"/>
          <a:chOff x="0" y="0"/>
          <a:chExt cx="0" cy="0"/>
        </a:xfrm>
      </p:grpSpPr>
      <p:pic>
        <p:nvPicPr>
          <p:cNvPr id="4" name="Immagine 3">
            <a:extLst>
              <a:ext uri="{FF2B5EF4-FFF2-40B4-BE49-F238E27FC236}">
                <a16:creationId xmlns:a16="http://schemas.microsoft.com/office/drawing/2014/main" id="{E5B320EA-D74A-90BB-41FC-34165BB0B7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8866" y="6462389"/>
            <a:ext cx="1673932" cy="343738"/>
          </a:xfrm>
          <a:prstGeom prst="rect">
            <a:avLst/>
          </a:prstGeom>
        </p:spPr>
      </p:pic>
      <p:sp>
        <p:nvSpPr>
          <p:cNvPr id="7" name="CasellaDiTesto 6">
            <a:extLst>
              <a:ext uri="{FF2B5EF4-FFF2-40B4-BE49-F238E27FC236}">
                <a16:creationId xmlns:a16="http://schemas.microsoft.com/office/drawing/2014/main" id="{DD162C4B-039F-F66B-0C5F-AC647F7AD35A}"/>
              </a:ext>
            </a:extLst>
          </p:cNvPr>
          <p:cNvSpPr txBox="1"/>
          <p:nvPr/>
        </p:nvSpPr>
        <p:spPr>
          <a:xfrm>
            <a:off x="90151" y="6411395"/>
            <a:ext cx="11850980" cy="400110"/>
          </a:xfrm>
          <a:prstGeom prst="rect">
            <a:avLst/>
          </a:prstGeom>
          <a:noFill/>
        </p:spPr>
        <p:txBody>
          <a:bodyPr wrap="square" rtlCol="0">
            <a:spAutoFit/>
          </a:bodyPr>
          <a:lstStyle/>
          <a:p>
            <a:r>
              <a:rPr lang="it-IT" sz="2000" dirty="0">
                <a:solidFill>
                  <a:schemeClr val="bg1"/>
                </a:solidFill>
              </a:rPr>
              <a:t>Disinquinamento acustico ambientale – Interventi di mitigazione acustica</a:t>
            </a:r>
          </a:p>
        </p:txBody>
      </p:sp>
      <p:sp>
        <p:nvSpPr>
          <p:cNvPr id="2" name="Titolo 1">
            <a:extLst>
              <a:ext uri="{FF2B5EF4-FFF2-40B4-BE49-F238E27FC236}">
                <a16:creationId xmlns:a16="http://schemas.microsoft.com/office/drawing/2014/main" id="{5E391886-233B-1F4B-3F81-312466F4835C}"/>
              </a:ext>
            </a:extLst>
          </p:cNvPr>
          <p:cNvSpPr txBox="1">
            <a:spLocks/>
          </p:cNvSpPr>
          <p:nvPr/>
        </p:nvSpPr>
        <p:spPr>
          <a:xfrm>
            <a:off x="2369738" y="86688"/>
            <a:ext cx="9713060" cy="400992"/>
          </a:xfrm>
          <a:prstGeom prst="rect">
            <a:avLst/>
          </a:prstGeom>
        </p:spPr>
        <p:txBody>
          <a:bodyPr vert="horz" lIns="91440" tIns="45720" rIns="91440" bIns="45720" rtlCol="0" anchor="b">
            <a:normAutofit lnSpcReduction="100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algn="r"/>
            <a:r>
              <a:rPr lang="it-IT" sz="2400" b="1" dirty="0"/>
              <a:t>Collaudo acustico nuovo segmento di laminazione per produzione vergella</a:t>
            </a:r>
          </a:p>
        </p:txBody>
      </p:sp>
      <p:pic>
        <p:nvPicPr>
          <p:cNvPr id="6" name="Immagine 5">
            <a:extLst>
              <a:ext uri="{FF2B5EF4-FFF2-40B4-BE49-F238E27FC236}">
                <a16:creationId xmlns:a16="http://schemas.microsoft.com/office/drawing/2014/main" id="{0CF7364F-BBA1-FC5D-4EC5-C2830A62B558}"/>
              </a:ext>
            </a:extLst>
          </p:cNvPr>
          <p:cNvPicPr>
            <a:picLocks noChangeAspect="1"/>
          </p:cNvPicPr>
          <p:nvPr/>
        </p:nvPicPr>
        <p:blipFill rotWithShape="1">
          <a:blip r:embed="rId3"/>
          <a:srcRect r="65490"/>
          <a:stretch/>
        </p:blipFill>
        <p:spPr>
          <a:xfrm>
            <a:off x="90151" y="86688"/>
            <a:ext cx="1338055" cy="1325629"/>
          </a:xfrm>
          <a:prstGeom prst="rect">
            <a:avLst/>
          </a:prstGeom>
        </p:spPr>
      </p:pic>
      <p:pic>
        <p:nvPicPr>
          <p:cNvPr id="5" name="Immagine 4">
            <a:extLst>
              <a:ext uri="{FF2B5EF4-FFF2-40B4-BE49-F238E27FC236}">
                <a16:creationId xmlns:a16="http://schemas.microsoft.com/office/drawing/2014/main" id="{5C8112B2-E52E-CB5A-6353-7C4DFDDBED9F}"/>
              </a:ext>
            </a:extLst>
          </p:cNvPr>
          <p:cNvPicPr>
            <a:picLocks noChangeAspect="1"/>
          </p:cNvPicPr>
          <p:nvPr/>
        </p:nvPicPr>
        <p:blipFill>
          <a:blip r:embed="rId4"/>
          <a:stretch>
            <a:fillRect/>
          </a:stretch>
        </p:blipFill>
        <p:spPr>
          <a:xfrm>
            <a:off x="4758634" y="977900"/>
            <a:ext cx="7324164" cy="5181600"/>
          </a:xfrm>
          <a:prstGeom prst="rect">
            <a:avLst/>
          </a:prstGeom>
        </p:spPr>
      </p:pic>
      <p:pic>
        <p:nvPicPr>
          <p:cNvPr id="9" name="Immagine 8">
            <a:extLst>
              <a:ext uri="{FF2B5EF4-FFF2-40B4-BE49-F238E27FC236}">
                <a16:creationId xmlns:a16="http://schemas.microsoft.com/office/drawing/2014/main" id="{F759830F-327E-BCC0-0FD6-B43DD590194B}"/>
              </a:ext>
            </a:extLst>
          </p:cNvPr>
          <p:cNvPicPr>
            <a:picLocks noChangeAspect="1"/>
          </p:cNvPicPr>
          <p:nvPr/>
        </p:nvPicPr>
        <p:blipFill>
          <a:blip r:embed="rId5"/>
          <a:stretch>
            <a:fillRect/>
          </a:stretch>
        </p:blipFill>
        <p:spPr>
          <a:xfrm>
            <a:off x="198202" y="2824630"/>
            <a:ext cx="4343071" cy="1201320"/>
          </a:xfrm>
          <a:prstGeom prst="rect">
            <a:avLst/>
          </a:prstGeom>
        </p:spPr>
      </p:pic>
      <p:pic>
        <p:nvPicPr>
          <p:cNvPr id="10" name="Immagine 9">
            <a:extLst>
              <a:ext uri="{FF2B5EF4-FFF2-40B4-BE49-F238E27FC236}">
                <a16:creationId xmlns:a16="http://schemas.microsoft.com/office/drawing/2014/main" id="{465FAC9C-C476-0F71-71C5-4BCDC9A2BB85}"/>
              </a:ext>
            </a:extLst>
          </p:cNvPr>
          <p:cNvPicPr>
            <a:picLocks noChangeAspect="1"/>
          </p:cNvPicPr>
          <p:nvPr/>
        </p:nvPicPr>
        <p:blipFill>
          <a:blip r:embed="rId6"/>
          <a:stretch>
            <a:fillRect/>
          </a:stretch>
        </p:blipFill>
        <p:spPr>
          <a:xfrm>
            <a:off x="330200" y="4196895"/>
            <a:ext cx="4102100" cy="1874469"/>
          </a:xfrm>
          <a:prstGeom prst="rect">
            <a:avLst/>
          </a:prstGeom>
        </p:spPr>
      </p:pic>
    </p:spTree>
    <p:extLst>
      <p:ext uri="{BB962C8B-B14F-4D97-AF65-F5344CB8AC3E}">
        <p14:creationId xmlns:p14="http://schemas.microsoft.com/office/powerpoint/2010/main" val="37517456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2F969-501A-3831-E5D9-525EA4C51570}"/>
            </a:ext>
          </a:extLst>
        </p:cNvPr>
        <p:cNvGrpSpPr/>
        <p:nvPr/>
      </p:nvGrpSpPr>
      <p:grpSpPr>
        <a:xfrm>
          <a:off x="0" y="0"/>
          <a:ext cx="0" cy="0"/>
          <a:chOff x="0" y="0"/>
          <a:chExt cx="0" cy="0"/>
        </a:xfrm>
      </p:grpSpPr>
      <p:pic>
        <p:nvPicPr>
          <p:cNvPr id="4" name="Immagine 3">
            <a:extLst>
              <a:ext uri="{FF2B5EF4-FFF2-40B4-BE49-F238E27FC236}">
                <a16:creationId xmlns:a16="http://schemas.microsoft.com/office/drawing/2014/main" id="{F485B735-457B-9DB9-E44A-D12751657B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8866" y="6462389"/>
            <a:ext cx="1673932" cy="343738"/>
          </a:xfrm>
          <a:prstGeom prst="rect">
            <a:avLst/>
          </a:prstGeom>
        </p:spPr>
      </p:pic>
      <p:sp>
        <p:nvSpPr>
          <p:cNvPr id="7" name="CasellaDiTesto 6">
            <a:extLst>
              <a:ext uri="{FF2B5EF4-FFF2-40B4-BE49-F238E27FC236}">
                <a16:creationId xmlns:a16="http://schemas.microsoft.com/office/drawing/2014/main" id="{FA5E8FCF-BE81-EE03-452A-D282B71BDBEE}"/>
              </a:ext>
            </a:extLst>
          </p:cNvPr>
          <p:cNvSpPr txBox="1"/>
          <p:nvPr/>
        </p:nvSpPr>
        <p:spPr>
          <a:xfrm>
            <a:off x="90151" y="6411395"/>
            <a:ext cx="11850980" cy="400110"/>
          </a:xfrm>
          <a:prstGeom prst="rect">
            <a:avLst/>
          </a:prstGeom>
          <a:noFill/>
        </p:spPr>
        <p:txBody>
          <a:bodyPr wrap="square" rtlCol="0">
            <a:spAutoFit/>
          </a:bodyPr>
          <a:lstStyle/>
          <a:p>
            <a:r>
              <a:rPr lang="it-IT" sz="2000" dirty="0">
                <a:solidFill>
                  <a:schemeClr val="bg1"/>
                </a:solidFill>
              </a:rPr>
              <a:t>Disinquinamento acustico ambientale – Interventi di mitigazione acustica</a:t>
            </a:r>
          </a:p>
        </p:txBody>
      </p:sp>
      <p:sp>
        <p:nvSpPr>
          <p:cNvPr id="2" name="Titolo 1">
            <a:extLst>
              <a:ext uri="{FF2B5EF4-FFF2-40B4-BE49-F238E27FC236}">
                <a16:creationId xmlns:a16="http://schemas.microsoft.com/office/drawing/2014/main" id="{06148D89-26D2-E143-47AC-971F8B999FD3}"/>
              </a:ext>
            </a:extLst>
          </p:cNvPr>
          <p:cNvSpPr txBox="1">
            <a:spLocks/>
          </p:cNvSpPr>
          <p:nvPr/>
        </p:nvSpPr>
        <p:spPr>
          <a:xfrm>
            <a:off x="2369738" y="86688"/>
            <a:ext cx="9713060" cy="400992"/>
          </a:xfrm>
          <a:prstGeom prst="rect">
            <a:avLst/>
          </a:prstGeom>
        </p:spPr>
        <p:txBody>
          <a:bodyPr vert="horz" lIns="91440" tIns="45720" rIns="91440" bIns="45720" rtlCol="0" anchor="b">
            <a:normAutofit lnSpcReduction="100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algn="r"/>
            <a:r>
              <a:rPr lang="it-IT" sz="2400" b="1" dirty="0"/>
              <a:t>Collaudo acustico nuovo segmento di laminazione per produzione vergella</a:t>
            </a:r>
          </a:p>
        </p:txBody>
      </p:sp>
      <p:pic>
        <p:nvPicPr>
          <p:cNvPr id="6" name="Immagine 5">
            <a:extLst>
              <a:ext uri="{FF2B5EF4-FFF2-40B4-BE49-F238E27FC236}">
                <a16:creationId xmlns:a16="http://schemas.microsoft.com/office/drawing/2014/main" id="{04AE56BA-A8EA-6349-46D4-09D40452B1FA}"/>
              </a:ext>
            </a:extLst>
          </p:cNvPr>
          <p:cNvPicPr>
            <a:picLocks noChangeAspect="1"/>
          </p:cNvPicPr>
          <p:nvPr/>
        </p:nvPicPr>
        <p:blipFill rotWithShape="1">
          <a:blip r:embed="rId3"/>
          <a:srcRect r="65490"/>
          <a:stretch/>
        </p:blipFill>
        <p:spPr>
          <a:xfrm>
            <a:off x="90151" y="86688"/>
            <a:ext cx="1338055" cy="1325629"/>
          </a:xfrm>
          <a:prstGeom prst="rect">
            <a:avLst/>
          </a:prstGeom>
        </p:spPr>
      </p:pic>
      <p:pic>
        <p:nvPicPr>
          <p:cNvPr id="3" name="Immagine 2">
            <a:extLst>
              <a:ext uri="{FF2B5EF4-FFF2-40B4-BE49-F238E27FC236}">
                <a16:creationId xmlns:a16="http://schemas.microsoft.com/office/drawing/2014/main" id="{5F1B6027-89FA-3C3C-84BA-5BFC43C5C758}"/>
              </a:ext>
            </a:extLst>
          </p:cNvPr>
          <p:cNvPicPr>
            <a:picLocks noChangeAspect="1"/>
          </p:cNvPicPr>
          <p:nvPr/>
        </p:nvPicPr>
        <p:blipFill>
          <a:blip r:embed="rId4"/>
          <a:stretch>
            <a:fillRect/>
          </a:stretch>
        </p:blipFill>
        <p:spPr>
          <a:xfrm>
            <a:off x="285750" y="1412317"/>
            <a:ext cx="5927681" cy="4794101"/>
          </a:xfrm>
          <a:prstGeom prst="rect">
            <a:avLst/>
          </a:prstGeom>
        </p:spPr>
      </p:pic>
      <p:pic>
        <p:nvPicPr>
          <p:cNvPr id="5" name="Immagine 4">
            <a:extLst>
              <a:ext uri="{FF2B5EF4-FFF2-40B4-BE49-F238E27FC236}">
                <a16:creationId xmlns:a16="http://schemas.microsoft.com/office/drawing/2014/main" id="{02A804FA-0992-5667-AE24-88A22FDEA8C6}"/>
              </a:ext>
            </a:extLst>
          </p:cNvPr>
          <p:cNvPicPr>
            <a:picLocks noChangeAspect="1"/>
          </p:cNvPicPr>
          <p:nvPr/>
        </p:nvPicPr>
        <p:blipFill>
          <a:blip r:embed="rId5"/>
          <a:stretch>
            <a:fillRect/>
          </a:stretch>
        </p:blipFill>
        <p:spPr>
          <a:xfrm>
            <a:off x="6213431" y="1369455"/>
            <a:ext cx="5978569" cy="4835257"/>
          </a:xfrm>
          <a:prstGeom prst="rect">
            <a:avLst/>
          </a:prstGeom>
        </p:spPr>
      </p:pic>
    </p:spTree>
    <p:extLst>
      <p:ext uri="{BB962C8B-B14F-4D97-AF65-F5344CB8AC3E}">
        <p14:creationId xmlns:p14="http://schemas.microsoft.com/office/powerpoint/2010/main" val="3963850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A1667-D575-FBB9-2875-C370F05C13EB}"/>
            </a:ext>
          </a:extLst>
        </p:cNvPr>
        <p:cNvGrpSpPr/>
        <p:nvPr/>
      </p:nvGrpSpPr>
      <p:grpSpPr>
        <a:xfrm>
          <a:off x="0" y="0"/>
          <a:ext cx="0" cy="0"/>
          <a:chOff x="0" y="0"/>
          <a:chExt cx="0" cy="0"/>
        </a:xfrm>
      </p:grpSpPr>
      <p:pic>
        <p:nvPicPr>
          <p:cNvPr id="4" name="Immagine 3">
            <a:extLst>
              <a:ext uri="{FF2B5EF4-FFF2-40B4-BE49-F238E27FC236}">
                <a16:creationId xmlns:a16="http://schemas.microsoft.com/office/drawing/2014/main" id="{2B8785C7-21C1-7DE5-2856-0F8F441363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8866" y="6462389"/>
            <a:ext cx="1673932" cy="343738"/>
          </a:xfrm>
          <a:prstGeom prst="rect">
            <a:avLst/>
          </a:prstGeom>
        </p:spPr>
      </p:pic>
      <p:sp>
        <p:nvSpPr>
          <p:cNvPr id="7" name="CasellaDiTesto 6">
            <a:extLst>
              <a:ext uri="{FF2B5EF4-FFF2-40B4-BE49-F238E27FC236}">
                <a16:creationId xmlns:a16="http://schemas.microsoft.com/office/drawing/2014/main" id="{7D874CBF-2D0D-E549-4A57-D51150F77BD3}"/>
              </a:ext>
            </a:extLst>
          </p:cNvPr>
          <p:cNvSpPr txBox="1"/>
          <p:nvPr/>
        </p:nvSpPr>
        <p:spPr>
          <a:xfrm>
            <a:off x="90151" y="6411395"/>
            <a:ext cx="11850980" cy="400110"/>
          </a:xfrm>
          <a:prstGeom prst="rect">
            <a:avLst/>
          </a:prstGeom>
          <a:noFill/>
        </p:spPr>
        <p:txBody>
          <a:bodyPr wrap="square" rtlCol="0">
            <a:spAutoFit/>
          </a:bodyPr>
          <a:lstStyle/>
          <a:p>
            <a:r>
              <a:rPr lang="it-IT" sz="2000" dirty="0">
                <a:solidFill>
                  <a:schemeClr val="bg1"/>
                </a:solidFill>
              </a:rPr>
              <a:t>Disinquinamento acustico ambientale – Interventi di mitigazione acustica</a:t>
            </a:r>
          </a:p>
        </p:txBody>
      </p:sp>
      <p:pic>
        <p:nvPicPr>
          <p:cNvPr id="13" name="Immagine 12">
            <a:extLst>
              <a:ext uri="{FF2B5EF4-FFF2-40B4-BE49-F238E27FC236}">
                <a16:creationId xmlns:a16="http://schemas.microsoft.com/office/drawing/2014/main" id="{B090FD37-BA49-5121-B236-3D633A03EE6D}"/>
              </a:ext>
            </a:extLst>
          </p:cNvPr>
          <p:cNvPicPr>
            <a:picLocks noChangeAspect="1"/>
          </p:cNvPicPr>
          <p:nvPr/>
        </p:nvPicPr>
        <p:blipFill rotWithShape="1">
          <a:blip r:embed="rId3"/>
          <a:srcRect r="65490"/>
          <a:stretch/>
        </p:blipFill>
        <p:spPr>
          <a:xfrm>
            <a:off x="90151" y="86688"/>
            <a:ext cx="1338055" cy="1325629"/>
          </a:xfrm>
          <a:prstGeom prst="rect">
            <a:avLst/>
          </a:prstGeom>
        </p:spPr>
      </p:pic>
      <p:sp>
        <p:nvSpPr>
          <p:cNvPr id="15" name="Titolo 1">
            <a:extLst>
              <a:ext uri="{FF2B5EF4-FFF2-40B4-BE49-F238E27FC236}">
                <a16:creationId xmlns:a16="http://schemas.microsoft.com/office/drawing/2014/main" id="{8E92D6D5-C6C4-FBD4-C1E5-56F627CCF722}"/>
              </a:ext>
            </a:extLst>
          </p:cNvPr>
          <p:cNvSpPr txBox="1">
            <a:spLocks/>
          </p:cNvSpPr>
          <p:nvPr/>
        </p:nvSpPr>
        <p:spPr>
          <a:xfrm>
            <a:off x="2369738" y="86688"/>
            <a:ext cx="9713060" cy="400992"/>
          </a:xfrm>
          <a:prstGeom prst="rect">
            <a:avLst/>
          </a:prstGeom>
        </p:spPr>
        <p:txBody>
          <a:bodyPr vert="horz" lIns="91440" tIns="45720" rIns="91440" bIns="45720" rtlCol="0" anchor="b">
            <a:normAutofit lnSpcReduction="100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algn="r"/>
            <a:r>
              <a:rPr lang="it-IT" sz="2400" b="1" dirty="0"/>
              <a:t>Chiarimenti in merito ad eventi segnalati</a:t>
            </a:r>
          </a:p>
        </p:txBody>
      </p:sp>
      <p:pic>
        <p:nvPicPr>
          <p:cNvPr id="16" name="Immagine 15">
            <a:extLst>
              <a:ext uri="{FF2B5EF4-FFF2-40B4-BE49-F238E27FC236}">
                <a16:creationId xmlns:a16="http://schemas.microsoft.com/office/drawing/2014/main" id="{15EE07A8-B7CF-3703-AEEF-A194FB1CC363}"/>
              </a:ext>
            </a:extLst>
          </p:cNvPr>
          <p:cNvPicPr>
            <a:picLocks noChangeAspect="1"/>
          </p:cNvPicPr>
          <p:nvPr/>
        </p:nvPicPr>
        <p:blipFill>
          <a:blip r:embed="rId4"/>
          <a:stretch>
            <a:fillRect/>
          </a:stretch>
        </p:blipFill>
        <p:spPr>
          <a:xfrm>
            <a:off x="5740288" y="631154"/>
            <a:ext cx="6198108" cy="5419344"/>
          </a:xfrm>
          <a:prstGeom prst="rect">
            <a:avLst/>
          </a:prstGeom>
        </p:spPr>
      </p:pic>
      <p:sp>
        <p:nvSpPr>
          <p:cNvPr id="17" name="Titolo 1">
            <a:extLst>
              <a:ext uri="{FF2B5EF4-FFF2-40B4-BE49-F238E27FC236}">
                <a16:creationId xmlns:a16="http://schemas.microsoft.com/office/drawing/2014/main" id="{0379DBBC-B710-0D53-231F-DEA3B46F0C84}"/>
              </a:ext>
            </a:extLst>
          </p:cNvPr>
          <p:cNvSpPr txBox="1">
            <a:spLocks/>
          </p:cNvSpPr>
          <p:nvPr/>
        </p:nvSpPr>
        <p:spPr>
          <a:xfrm>
            <a:off x="253604" y="1611630"/>
            <a:ext cx="5131196" cy="407797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it-IT" sz="1600" dirty="0">
                <a:latin typeface="+mn-lt"/>
              </a:rPr>
              <a:t>Dal tracciato temporale dei dati elaborati si può osservare quanto segue:</a:t>
            </a:r>
          </a:p>
          <a:p>
            <a:r>
              <a:rPr lang="it-IT" sz="1600" dirty="0">
                <a:latin typeface="+mn-lt"/>
              </a:rPr>
              <a:t> </a:t>
            </a:r>
          </a:p>
          <a:p>
            <a:pPr marL="180000" lvl="0" indent="-180000" algn="just">
              <a:buFontTx/>
              <a:buChar char="-"/>
            </a:pPr>
            <a:r>
              <a:rPr lang="it-IT" sz="1600" dirty="0">
                <a:latin typeface="+mn-lt"/>
              </a:rPr>
              <a:t>Probabilmente la segnalazione si riferisce all’innesco della fusione che era avvenuta circa 1 minuto prima dell’orario richiesto</a:t>
            </a:r>
          </a:p>
          <a:p>
            <a:pPr marL="180000" lvl="0" indent="-180000" algn="just">
              <a:buFontTx/>
              <a:buChar char="-"/>
            </a:pPr>
            <a:r>
              <a:rPr lang="it-IT" sz="1600" dirty="0">
                <a:latin typeface="+mn-lt"/>
              </a:rPr>
              <a:t>Si può osservare un apparente aumento della rumorosità in concomitanza dell’innesco degli elettrodi sia nella postazione Tanghetti che in quella Zani che non può essere associata con certezza alla rumorosità emessa dal forno. A conferma di questa affermazione basta osservare che proprio a partire dalle 19:24, mentre il livello di pressione sonora al forno rimane pressoché costante, i livelli presso la postazione Tanghetti e Zani scendono a valori prossimi a quelli antecedenti l’inizio della fusione</a:t>
            </a:r>
          </a:p>
          <a:p>
            <a:pPr marL="180000" lvl="0" indent="-180000" algn="just">
              <a:buFontTx/>
              <a:buChar char="-"/>
            </a:pPr>
            <a:r>
              <a:rPr lang="it-IT" sz="1600" dirty="0">
                <a:latin typeface="+mn-lt"/>
              </a:rPr>
              <a:t>Si può osservare anche che i livelli massimi immessi da veicoli in transito sulla via Antonini (tra le 19:22 e le 19:23) sono stati superiori a quelli verificatesi successivamente l’avviamento della fusione</a:t>
            </a:r>
          </a:p>
        </p:txBody>
      </p:sp>
    </p:spTree>
    <p:extLst>
      <p:ext uri="{BB962C8B-B14F-4D97-AF65-F5344CB8AC3E}">
        <p14:creationId xmlns:p14="http://schemas.microsoft.com/office/powerpoint/2010/main" val="1043962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0CE21-C38D-19CD-DB92-30459FC5E6E3}"/>
            </a:ext>
          </a:extLst>
        </p:cNvPr>
        <p:cNvGrpSpPr/>
        <p:nvPr/>
      </p:nvGrpSpPr>
      <p:grpSpPr>
        <a:xfrm>
          <a:off x="0" y="0"/>
          <a:ext cx="0" cy="0"/>
          <a:chOff x="0" y="0"/>
          <a:chExt cx="0" cy="0"/>
        </a:xfrm>
      </p:grpSpPr>
      <p:pic>
        <p:nvPicPr>
          <p:cNvPr id="4" name="Immagine 3">
            <a:extLst>
              <a:ext uri="{FF2B5EF4-FFF2-40B4-BE49-F238E27FC236}">
                <a16:creationId xmlns:a16="http://schemas.microsoft.com/office/drawing/2014/main" id="{B04C588F-3794-423A-FCF0-D0B880A47C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8866" y="6462389"/>
            <a:ext cx="1673932" cy="343738"/>
          </a:xfrm>
          <a:prstGeom prst="rect">
            <a:avLst/>
          </a:prstGeom>
        </p:spPr>
      </p:pic>
      <p:sp>
        <p:nvSpPr>
          <p:cNvPr id="7" name="CasellaDiTesto 6">
            <a:extLst>
              <a:ext uri="{FF2B5EF4-FFF2-40B4-BE49-F238E27FC236}">
                <a16:creationId xmlns:a16="http://schemas.microsoft.com/office/drawing/2014/main" id="{A214E725-3222-C9A6-8D00-E19DEF27B8FA}"/>
              </a:ext>
            </a:extLst>
          </p:cNvPr>
          <p:cNvSpPr txBox="1"/>
          <p:nvPr/>
        </p:nvSpPr>
        <p:spPr>
          <a:xfrm>
            <a:off x="90151" y="6411395"/>
            <a:ext cx="11850980" cy="400110"/>
          </a:xfrm>
          <a:prstGeom prst="rect">
            <a:avLst/>
          </a:prstGeom>
          <a:noFill/>
        </p:spPr>
        <p:txBody>
          <a:bodyPr wrap="square" rtlCol="0">
            <a:spAutoFit/>
          </a:bodyPr>
          <a:lstStyle/>
          <a:p>
            <a:r>
              <a:rPr lang="it-IT" sz="2000" dirty="0">
                <a:solidFill>
                  <a:schemeClr val="bg1"/>
                </a:solidFill>
              </a:rPr>
              <a:t>Disinquinamento acustico ambientale – Interventi di mitigazione acustica</a:t>
            </a:r>
          </a:p>
        </p:txBody>
      </p:sp>
      <p:sp>
        <p:nvSpPr>
          <p:cNvPr id="2" name="Titolo 1">
            <a:extLst>
              <a:ext uri="{FF2B5EF4-FFF2-40B4-BE49-F238E27FC236}">
                <a16:creationId xmlns:a16="http://schemas.microsoft.com/office/drawing/2014/main" id="{D246B67B-9F77-A612-0DA0-DD3D5F18E1E9}"/>
              </a:ext>
            </a:extLst>
          </p:cNvPr>
          <p:cNvSpPr txBox="1">
            <a:spLocks/>
          </p:cNvSpPr>
          <p:nvPr/>
        </p:nvSpPr>
        <p:spPr>
          <a:xfrm>
            <a:off x="2369738" y="131138"/>
            <a:ext cx="9713060" cy="400992"/>
          </a:xfrm>
          <a:prstGeom prst="rect">
            <a:avLst/>
          </a:prstGeom>
        </p:spPr>
        <p:txBody>
          <a:bodyPr vert="horz" lIns="91440" tIns="45720" rIns="91440" bIns="45720" rtlCol="0" anchor="b">
            <a:normAutofit lnSpcReduction="100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algn="r"/>
            <a:r>
              <a:rPr lang="it-IT" sz="2400" b="1" dirty="0"/>
              <a:t>Collaudo acustico nuovo segmento di laminazione per produzione vergella</a:t>
            </a:r>
          </a:p>
        </p:txBody>
      </p:sp>
      <p:pic>
        <p:nvPicPr>
          <p:cNvPr id="6" name="Immagine 5">
            <a:extLst>
              <a:ext uri="{FF2B5EF4-FFF2-40B4-BE49-F238E27FC236}">
                <a16:creationId xmlns:a16="http://schemas.microsoft.com/office/drawing/2014/main" id="{356F6ABE-4860-8E61-EA2F-BA79B8EE2354}"/>
              </a:ext>
            </a:extLst>
          </p:cNvPr>
          <p:cNvPicPr>
            <a:picLocks noChangeAspect="1"/>
          </p:cNvPicPr>
          <p:nvPr/>
        </p:nvPicPr>
        <p:blipFill rotWithShape="1">
          <a:blip r:embed="rId3"/>
          <a:srcRect r="65490"/>
          <a:stretch/>
        </p:blipFill>
        <p:spPr>
          <a:xfrm>
            <a:off x="90151" y="86688"/>
            <a:ext cx="1338055" cy="1325629"/>
          </a:xfrm>
          <a:prstGeom prst="rect">
            <a:avLst/>
          </a:prstGeom>
        </p:spPr>
      </p:pic>
      <p:pic>
        <p:nvPicPr>
          <p:cNvPr id="8" name="Immagine 7">
            <a:extLst>
              <a:ext uri="{FF2B5EF4-FFF2-40B4-BE49-F238E27FC236}">
                <a16:creationId xmlns:a16="http://schemas.microsoft.com/office/drawing/2014/main" id="{45946A4D-55CD-3B2C-18D9-E8743BCE2518}"/>
              </a:ext>
            </a:extLst>
          </p:cNvPr>
          <p:cNvPicPr>
            <a:picLocks noChangeAspect="1"/>
          </p:cNvPicPr>
          <p:nvPr/>
        </p:nvPicPr>
        <p:blipFill>
          <a:blip r:embed="rId4"/>
          <a:stretch>
            <a:fillRect/>
          </a:stretch>
        </p:blipFill>
        <p:spPr>
          <a:xfrm>
            <a:off x="6237552" y="1339849"/>
            <a:ext cx="5668697" cy="4892257"/>
          </a:xfrm>
          <a:prstGeom prst="rect">
            <a:avLst/>
          </a:prstGeom>
        </p:spPr>
      </p:pic>
      <p:pic>
        <p:nvPicPr>
          <p:cNvPr id="9" name="Immagine 8">
            <a:extLst>
              <a:ext uri="{FF2B5EF4-FFF2-40B4-BE49-F238E27FC236}">
                <a16:creationId xmlns:a16="http://schemas.microsoft.com/office/drawing/2014/main" id="{399E33C7-CD38-C832-D386-CFB5846E507D}"/>
              </a:ext>
            </a:extLst>
          </p:cNvPr>
          <p:cNvPicPr>
            <a:picLocks noChangeAspect="1"/>
          </p:cNvPicPr>
          <p:nvPr/>
        </p:nvPicPr>
        <p:blipFill>
          <a:blip r:embed="rId5"/>
          <a:stretch>
            <a:fillRect/>
          </a:stretch>
        </p:blipFill>
        <p:spPr>
          <a:xfrm>
            <a:off x="285751" y="3860800"/>
            <a:ext cx="5767412" cy="2385261"/>
          </a:xfrm>
          <a:prstGeom prst="rect">
            <a:avLst/>
          </a:prstGeom>
        </p:spPr>
      </p:pic>
      <p:pic>
        <p:nvPicPr>
          <p:cNvPr id="11" name="Immagine 10">
            <a:extLst>
              <a:ext uri="{FF2B5EF4-FFF2-40B4-BE49-F238E27FC236}">
                <a16:creationId xmlns:a16="http://schemas.microsoft.com/office/drawing/2014/main" id="{A38A68A2-F14E-5D85-7AC5-F2466DB269DC}"/>
              </a:ext>
            </a:extLst>
          </p:cNvPr>
          <p:cNvPicPr>
            <a:picLocks noChangeAspect="1"/>
          </p:cNvPicPr>
          <p:nvPr/>
        </p:nvPicPr>
        <p:blipFill>
          <a:blip r:embed="rId6"/>
          <a:stretch>
            <a:fillRect/>
          </a:stretch>
        </p:blipFill>
        <p:spPr>
          <a:xfrm>
            <a:off x="384135" y="1335171"/>
            <a:ext cx="5711865" cy="2401060"/>
          </a:xfrm>
          <a:prstGeom prst="rect">
            <a:avLst/>
          </a:prstGeom>
        </p:spPr>
      </p:pic>
    </p:spTree>
    <p:extLst>
      <p:ext uri="{BB962C8B-B14F-4D97-AF65-F5344CB8AC3E}">
        <p14:creationId xmlns:p14="http://schemas.microsoft.com/office/powerpoint/2010/main" val="133539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633E2-0DC1-B0AB-9E7A-50618403534C}"/>
            </a:ext>
          </a:extLst>
        </p:cNvPr>
        <p:cNvGrpSpPr/>
        <p:nvPr/>
      </p:nvGrpSpPr>
      <p:grpSpPr>
        <a:xfrm>
          <a:off x="0" y="0"/>
          <a:ext cx="0" cy="0"/>
          <a:chOff x="0" y="0"/>
          <a:chExt cx="0" cy="0"/>
        </a:xfrm>
      </p:grpSpPr>
      <p:pic>
        <p:nvPicPr>
          <p:cNvPr id="4" name="Immagine 3">
            <a:extLst>
              <a:ext uri="{FF2B5EF4-FFF2-40B4-BE49-F238E27FC236}">
                <a16:creationId xmlns:a16="http://schemas.microsoft.com/office/drawing/2014/main" id="{6928EC70-DD1C-9551-554A-B409226FE7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8866" y="6462389"/>
            <a:ext cx="1673932" cy="343738"/>
          </a:xfrm>
          <a:prstGeom prst="rect">
            <a:avLst/>
          </a:prstGeom>
        </p:spPr>
      </p:pic>
      <p:sp>
        <p:nvSpPr>
          <p:cNvPr id="7" name="CasellaDiTesto 6">
            <a:extLst>
              <a:ext uri="{FF2B5EF4-FFF2-40B4-BE49-F238E27FC236}">
                <a16:creationId xmlns:a16="http://schemas.microsoft.com/office/drawing/2014/main" id="{2333B17E-600C-ABB3-A4E3-186D5147CC73}"/>
              </a:ext>
            </a:extLst>
          </p:cNvPr>
          <p:cNvSpPr txBox="1"/>
          <p:nvPr/>
        </p:nvSpPr>
        <p:spPr>
          <a:xfrm>
            <a:off x="90151" y="6411395"/>
            <a:ext cx="11850980" cy="400110"/>
          </a:xfrm>
          <a:prstGeom prst="rect">
            <a:avLst/>
          </a:prstGeom>
          <a:noFill/>
        </p:spPr>
        <p:txBody>
          <a:bodyPr wrap="square" rtlCol="0">
            <a:spAutoFit/>
          </a:bodyPr>
          <a:lstStyle/>
          <a:p>
            <a:r>
              <a:rPr lang="it-IT" sz="2000" dirty="0">
                <a:solidFill>
                  <a:schemeClr val="bg1"/>
                </a:solidFill>
              </a:rPr>
              <a:t>Disinquinamento acustico ambientale – Interventi di mitigazione acustica</a:t>
            </a:r>
          </a:p>
        </p:txBody>
      </p:sp>
      <p:sp>
        <p:nvSpPr>
          <p:cNvPr id="2" name="Titolo 1">
            <a:extLst>
              <a:ext uri="{FF2B5EF4-FFF2-40B4-BE49-F238E27FC236}">
                <a16:creationId xmlns:a16="http://schemas.microsoft.com/office/drawing/2014/main" id="{B2417B63-C65D-CAC6-368E-7FD838A8B459}"/>
              </a:ext>
            </a:extLst>
          </p:cNvPr>
          <p:cNvSpPr txBox="1">
            <a:spLocks/>
          </p:cNvSpPr>
          <p:nvPr/>
        </p:nvSpPr>
        <p:spPr>
          <a:xfrm>
            <a:off x="2369738" y="131138"/>
            <a:ext cx="9713060" cy="400992"/>
          </a:xfrm>
          <a:prstGeom prst="rect">
            <a:avLst/>
          </a:prstGeom>
        </p:spPr>
        <p:txBody>
          <a:bodyPr vert="horz" lIns="91440" tIns="45720" rIns="91440" bIns="45720" rtlCol="0" anchor="b">
            <a:normAutofit lnSpcReduction="100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algn="r"/>
            <a:r>
              <a:rPr lang="it-IT" sz="2400" b="1" dirty="0"/>
              <a:t>Collaudo acustico nuovo segmento di laminazione per produzione vergella</a:t>
            </a:r>
          </a:p>
        </p:txBody>
      </p:sp>
      <p:pic>
        <p:nvPicPr>
          <p:cNvPr id="6" name="Immagine 5">
            <a:extLst>
              <a:ext uri="{FF2B5EF4-FFF2-40B4-BE49-F238E27FC236}">
                <a16:creationId xmlns:a16="http://schemas.microsoft.com/office/drawing/2014/main" id="{66306CFE-A6D3-344A-1B00-61BCAA2E49AA}"/>
              </a:ext>
            </a:extLst>
          </p:cNvPr>
          <p:cNvPicPr>
            <a:picLocks noChangeAspect="1"/>
          </p:cNvPicPr>
          <p:nvPr/>
        </p:nvPicPr>
        <p:blipFill rotWithShape="1">
          <a:blip r:embed="rId3"/>
          <a:srcRect r="65490"/>
          <a:stretch/>
        </p:blipFill>
        <p:spPr>
          <a:xfrm>
            <a:off x="90151" y="86688"/>
            <a:ext cx="1338055" cy="1325629"/>
          </a:xfrm>
          <a:prstGeom prst="rect">
            <a:avLst/>
          </a:prstGeom>
        </p:spPr>
      </p:pic>
      <p:sp>
        <p:nvSpPr>
          <p:cNvPr id="3" name="Titolo 1">
            <a:extLst>
              <a:ext uri="{FF2B5EF4-FFF2-40B4-BE49-F238E27FC236}">
                <a16:creationId xmlns:a16="http://schemas.microsoft.com/office/drawing/2014/main" id="{97CD6CCD-86F7-0229-9403-4A2D0BF428AB}"/>
              </a:ext>
            </a:extLst>
          </p:cNvPr>
          <p:cNvSpPr txBox="1">
            <a:spLocks/>
          </p:cNvSpPr>
          <p:nvPr/>
        </p:nvSpPr>
        <p:spPr>
          <a:xfrm>
            <a:off x="426553" y="1647148"/>
            <a:ext cx="11338894" cy="4290102"/>
          </a:xfrm>
          <a:prstGeom prst="rect">
            <a:avLst/>
          </a:prstGeom>
        </p:spPr>
        <p:txBody>
          <a:bodyPr vert="horz" lIns="91440" tIns="45720" rIns="91440" bIns="45720" rtlCol="0" anchor="b">
            <a:normAutofit fontScale="925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algn="just"/>
            <a:r>
              <a:rPr lang="it-IT" sz="2100" dirty="0">
                <a:latin typeface="+mn-lt"/>
              </a:rPr>
              <a:t>La sintesi dei valori rilevati, richiamata dalla documentazione allegata alla presente, ha consentito di </a:t>
            </a:r>
            <a:r>
              <a:rPr lang="it-IT" sz="2100" b="1" dirty="0">
                <a:latin typeface="+mn-lt"/>
              </a:rPr>
              <a:t>verificare il rispetto di tutti i limiti di legge</a:t>
            </a:r>
            <a:r>
              <a:rPr lang="it-IT" sz="2100" dirty="0">
                <a:latin typeface="+mn-lt"/>
              </a:rPr>
              <a:t>, ovvero:</a:t>
            </a:r>
          </a:p>
          <a:p>
            <a:pPr algn="just"/>
            <a:endParaRPr lang="it-IT" sz="2100" dirty="0">
              <a:latin typeface="+mn-lt"/>
            </a:endParaRPr>
          </a:p>
          <a:p>
            <a:pPr marL="180000" lvl="0" indent="-180000" algn="just">
              <a:buFontTx/>
              <a:buChar char="-"/>
            </a:pPr>
            <a:r>
              <a:rPr lang="it-IT" sz="2100" b="1" dirty="0">
                <a:latin typeface="+mn-lt"/>
              </a:rPr>
              <a:t>Limite di immissione diurno </a:t>
            </a:r>
            <a:r>
              <a:rPr lang="it-IT" sz="2100" dirty="0">
                <a:latin typeface="+mn-lt"/>
              </a:rPr>
              <a:t>della classe V </a:t>
            </a:r>
            <a:r>
              <a:rPr lang="it-IT" sz="2100" b="1" dirty="0">
                <a:latin typeface="+mn-lt"/>
              </a:rPr>
              <a:t>pari a 70 dB(A) </a:t>
            </a:r>
            <a:r>
              <a:rPr lang="it-IT" sz="2100" dirty="0">
                <a:latin typeface="+mn-lt"/>
              </a:rPr>
              <a:t>– valore rilevato presso ricettore </a:t>
            </a:r>
            <a:r>
              <a:rPr lang="it-IT" sz="2100" b="1" dirty="0">
                <a:latin typeface="+mn-lt"/>
              </a:rPr>
              <a:t>tra 58 e 62 dB(A)</a:t>
            </a:r>
          </a:p>
          <a:p>
            <a:pPr marL="180000" lvl="0" indent="-180000" algn="just">
              <a:buFontTx/>
              <a:buChar char="-"/>
            </a:pPr>
            <a:r>
              <a:rPr lang="it-IT" sz="2100" b="1" dirty="0">
                <a:latin typeface="+mn-lt"/>
              </a:rPr>
              <a:t>Limite di immissione notturno </a:t>
            </a:r>
            <a:r>
              <a:rPr lang="it-IT" sz="2100" dirty="0">
                <a:latin typeface="+mn-lt"/>
              </a:rPr>
              <a:t>della classe V </a:t>
            </a:r>
            <a:r>
              <a:rPr lang="it-IT" sz="2100" b="1" dirty="0">
                <a:latin typeface="+mn-lt"/>
              </a:rPr>
              <a:t>pari a 60 dB(A) </a:t>
            </a:r>
            <a:r>
              <a:rPr lang="it-IT" sz="2100" dirty="0">
                <a:latin typeface="+mn-lt"/>
              </a:rPr>
              <a:t>– valore rilevato presso ricettore </a:t>
            </a:r>
            <a:r>
              <a:rPr lang="it-IT" sz="2100" b="1" dirty="0">
                <a:latin typeface="+mn-lt"/>
              </a:rPr>
              <a:t>tra 50 e 51 dB(A)</a:t>
            </a:r>
          </a:p>
          <a:p>
            <a:pPr marL="180000" lvl="0" indent="-180000" algn="just">
              <a:buFontTx/>
              <a:buChar char="-"/>
            </a:pPr>
            <a:r>
              <a:rPr lang="it-IT" sz="2100" b="1" dirty="0">
                <a:latin typeface="+mn-lt"/>
              </a:rPr>
              <a:t>Limite di emissione diurno </a:t>
            </a:r>
            <a:r>
              <a:rPr lang="it-IT" sz="2100" dirty="0">
                <a:latin typeface="+mn-lt"/>
              </a:rPr>
              <a:t>della classe V </a:t>
            </a:r>
            <a:r>
              <a:rPr lang="it-IT" sz="2100" b="1" dirty="0">
                <a:latin typeface="+mn-lt"/>
              </a:rPr>
              <a:t>pari a 65 dB(A) </a:t>
            </a:r>
            <a:r>
              <a:rPr lang="it-IT" sz="2100" dirty="0">
                <a:latin typeface="+mn-lt"/>
              </a:rPr>
              <a:t>– valore presso ricettore </a:t>
            </a:r>
            <a:r>
              <a:rPr lang="it-IT" sz="2100" b="1" dirty="0">
                <a:latin typeface="+mn-lt"/>
              </a:rPr>
              <a:t>molto difficile da stimare ma sicuramente inferiore a 60 dB(A)</a:t>
            </a:r>
          </a:p>
          <a:p>
            <a:pPr marL="180000" lvl="0" indent="-180000" algn="just">
              <a:buFontTx/>
              <a:buChar char="-"/>
            </a:pPr>
            <a:r>
              <a:rPr lang="it-IT" sz="2100" b="1" dirty="0">
                <a:latin typeface="+mn-lt"/>
              </a:rPr>
              <a:t>Limite di emissione notturno </a:t>
            </a:r>
            <a:r>
              <a:rPr lang="it-IT" sz="2100" dirty="0">
                <a:latin typeface="+mn-lt"/>
              </a:rPr>
              <a:t>della classe V </a:t>
            </a:r>
            <a:r>
              <a:rPr lang="it-IT" sz="2100" b="1" dirty="0">
                <a:latin typeface="+mn-lt"/>
              </a:rPr>
              <a:t>pari a 55 dB(A) </a:t>
            </a:r>
            <a:r>
              <a:rPr lang="it-IT" sz="2100" dirty="0">
                <a:latin typeface="+mn-lt"/>
              </a:rPr>
              <a:t>– valore presso ricettore </a:t>
            </a:r>
            <a:r>
              <a:rPr lang="it-IT" sz="2100" b="1" dirty="0">
                <a:latin typeface="+mn-lt"/>
              </a:rPr>
              <a:t>molto difficile da stimare ma sicuramente inferiore a 51 dB(A)</a:t>
            </a:r>
          </a:p>
          <a:p>
            <a:pPr marL="180000" lvl="0" indent="-180000" algn="just">
              <a:buFontTx/>
              <a:buChar char="-"/>
            </a:pPr>
            <a:r>
              <a:rPr lang="it-IT" sz="2100" b="1" dirty="0">
                <a:latin typeface="+mn-lt"/>
              </a:rPr>
              <a:t>Limite differenziale di immissione diurno &lt; 5 dB(A) </a:t>
            </a:r>
            <a:r>
              <a:rPr lang="it-IT" sz="2100" dirty="0">
                <a:latin typeface="+mn-lt"/>
              </a:rPr>
              <a:t>– valore presso il ricettore </a:t>
            </a:r>
            <a:r>
              <a:rPr lang="it-IT" sz="2100" b="1" dirty="0">
                <a:latin typeface="+mn-lt"/>
              </a:rPr>
              <a:t>impossibile da determinare per influenza eccessiva del traffico veicolare sulla via Antonini</a:t>
            </a:r>
          </a:p>
          <a:p>
            <a:pPr marL="180000" lvl="0" indent="-180000" algn="just">
              <a:buFontTx/>
              <a:buChar char="-"/>
            </a:pPr>
            <a:r>
              <a:rPr lang="it-IT" sz="2100" b="1" dirty="0">
                <a:latin typeface="+mn-lt"/>
              </a:rPr>
              <a:t>Limite differenziale di immissione notturno &lt; 3 dB(A) </a:t>
            </a:r>
            <a:r>
              <a:rPr lang="it-IT" sz="2100" dirty="0">
                <a:latin typeface="+mn-lt"/>
              </a:rPr>
              <a:t>- valore presso il ricettore </a:t>
            </a:r>
            <a:r>
              <a:rPr lang="it-IT" sz="2100" b="1" dirty="0">
                <a:latin typeface="+mn-lt"/>
              </a:rPr>
              <a:t>molto difficile da determinare per l’influenza del traffico veicolare sulla via Antonini ed in ogni caso inferiore a 1 dB(A), pertanto rispettato</a:t>
            </a:r>
          </a:p>
          <a:p>
            <a:pPr algn="just"/>
            <a:r>
              <a:rPr lang="it-IT" sz="2100" dirty="0">
                <a:latin typeface="+mn-lt"/>
              </a:rPr>
              <a:t> </a:t>
            </a:r>
          </a:p>
          <a:p>
            <a:pPr algn="just"/>
            <a:r>
              <a:rPr lang="it-IT" sz="2100" dirty="0">
                <a:latin typeface="+mn-lt"/>
              </a:rPr>
              <a:t>L’imponente attività di insonorizzazione, effettuata sul capannone che ospita l’impianto per la produzione della vergella, </a:t>
            </a:r>
            <a:r>
              <a:rPr lang="it-IT" sz="2100" b="1" dirty="0">
                <a:latin typeface="+mn-lt"/>
              </a:rPr>
              <a:t>ha consentito ai livelli anche superiori a 100 dB(A) generati dal processo </a:t>
            </a:r>
            <a:r>
              <a:rPr lang="it-IT" sz="2100" dirty="0">
                <a:latin typeface="+mn-lt"/>
              </a:rPr>
              <a:t>di fornire un </a:t>
            </a:r>
            <a:r>
              <a:rPr lang="it-IT" sz="2100" b="1" dirty="0">
                <a:latin typeface="+mn-lt"/>
              </a:rPr>
              <a:t>contributo inferiore a 50 dB(A) presso il nucleo residenziale distante meno di 30 m dai muri perimetrali</a:t>
            </a:r>
            <a:r>
              <a:rPr lang="it-IT" sz="2100" dirty="0">
                <a:latin typeface="+mn-lt"/>
              </a:rPr>
              <a:t>.</a:t>
            </a:r>
            <a:endParaRPr lang="it-IT" sz="1600" dirty="0">
              <a:latin typeface="+mn-lt"/>
            </a:endParaRPr>
          </a:p>
        </p:txBody>
      </p:sp>
    </p:spTree>
    <p:extLst>
      <p:ext uri="{BB962C8B-B14F-4D97-AF65-F5344CB8AC3E}">
        <p14:creationId xmlns:p14="http://schemas.microsoft.com/office/powerpoint/2010/main" val="778948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2D30F-BC8D-5ABD-C384-1650C84D06C1}"/>
            </a:ext>
          </a:extLst>
        </p:cNvPr>
        <p:cNvGrpSpPr/>
        <p:nvPr/>
      </p:nvGrpSpPr>
      <p:grpSpPr>
        <a:xfrm>
          <a:off x="0" y="0"/>
          <a:ext cx="0" cy="0"/>
          <a:chOff x="0" y="0"/>
          <a:chExt cx="0" cy="0"/>
        </a:xfrm>
      </p:grpSpPr>
      <p:pic>
        <p:nvPicPr>
          <p:cNvPr id="4" name="Immagine 3">
            <a:extLst>
              <a:ext uri="{FF2B5EF4-FFF2-40B4-BE49-F238E27FC236}">
                <a16:creationId xmlns:a16="http://schemas.microsoft.com/office/drawing/2014/main" id="{7C478A8D-902A-A9EF-3DC4-60155A51E6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8866" y="6462389"/>
            <a:ext cx="1673932" cy="343738"/>
          </a:xfrm>
          <a:prstGeom prst="rect">
            <a:avLst/>
          </a:prstGeom>
        </p:spPr>
      </p:pic>
      <p:sp>
        <p:nvSpPr>
          <p:cNvPr id="7" name="CasellaDiTesto 6">
            <a:extLst>
              <a:ext uri="{FF2B5EF4-FFF2-40B4-BE49-F238E27FC236}">
                <a16:creationId xmlns:a16="http://schemas.microsoft.com/office/drawing/2014/main" id="{2069CEFF-FBA8-D901-A5B8-30159CD3B4ED}"/>
              </a:ext>
            </a:extLst>
          </p:cNvPr>
          <p:cNvSpPr txBox="1"/>
          <p:nvPr/>
        </p:nvSpPr>
        <p:spPr>
          <a:xfrm>
            <a:off x="90151" y="6411395"/>
            <a:ext cx="11850980" cy="400110"/>
          </a:xfrm>
          <a:prstGeom prst="rect">
            <a:avLst/>
          </a:prstGeom>
          <a:noFill/>
        </p:spPr>
        <p:txBody>
          <a:bodyPr wrap="square" rtlCol="0">
            <a:spAutoFit/>
          </a:bodyPr>
          <a:lstStyle/>
          <a:p>
            <a:r>
              <a:rPr lang="it-IT" sz="2000" dirty="0">
                <a:solidFill>
                  <a:schemeClr val="bg1"/>
                </a:solidFill>
              </a:rPr>
              <a:t>Disinquinamento acustico ambientale – Interventi di mitigazione acustica</a:t>
            </a:r>
          </a:p>
        </p:txBody>
      </p:sp>
      <p:pic>
        <p:nvPicPr>
          <p:cNvPr id="13" name="Immagine 12">
            <a:extLst>
              <a:ext uri="{FF2B5EF4-FFF2-40B4-BE49-F238E27FC236}">
                <a16:creationId xmlns:a16="http://schemas.microsoft.com/office/drawing/2014/main" id="{FBA499CF-CF55-C62C-81A0-89E777512B76}"/>
              </a:ext>
            </a:extLst>
          </p:cNvPr>
          <p:cNvPicPr>
            <a:picLocks noChangeAspect="1"/>
          </p:cNvPicPr>
          <p:nvPr/>
        </p:nvPicPr>
        <p:blipFill rotWithShape="1">
          <a:blip r:embed="rId3"/>
          <a:srcRect r="65490"/>
          <a:stretch/>
        </p:blipFill>
        <p:spPr>
          <a:xfrm>
            <a:off x="90151" y="86688"/>
            <a:ext cx="1338055" cy="1325629"/>
          </a:xfrm>
          <a:prstGeom prst="rect">
            <a:avLst/>
          </a:prstGeom>
        </p:spPr>
      </p:pic>
      <p:sp>
        <p:nvSpPr>
          <p:cNvPr id="15" name="Titolo 1">
            <a:extLst>
              <a:ext uri="{FF2B5EF4-FFF2-40B4-BE49-F238E27FC236}">
                <a16:creationId xmlns:a16="http://schemas.microsoft.com/office/drawing/2014/main" id="{B49C3BED-E347-9A9B-D0A5-0BFF6EE6147E}"/>
              </a:ext>
            </a:extLst>
          </p:cNvPr>
          <p:cNvSpPr txBox="1">
            <a:spLocks/>
          </p:cNvSpPr>
          <p:nvPr/>
        </p:nvSpPr>
        <p:spPr>
          <a:xfrm>
            <a:off x="2369738" y="86688"/>
            <a:ext cx="9713060" cy="400992"/>
          </a:xfrm>
          <a:prstGeom prst="rect">
            <a:avLst/>
          </a:prstGeom>
        </p:spPr>
        <p:txBody>
          <a:bodyPr vert="horz" lIns="91440" tIns="45720" rIns="91440" bIns="45720" rtlCol="0" anchor="b">
            <a:normAutofit lnSpcReduction="100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algn="r"/>
            <a:r>
              <a:rPr lang="it-IT" sz="2400" b="1" dirty="0"/>
              <a:t>Chiarimenti in merito ad eventi segnalati</a:t>
            </a:r>
          </a:p>
        </p:txBody>
      </p:sp>
      <p:sp>
        <p:nvSpPr>
          <p:cNvPr id="17" name="Titolo 1">
            <a:extLst>
              <a:ext uri="{FF2B5EF4-FFF2-40B4-BE49-F238E27FC236}">
                <a16:creationId xmlns:a16="http://schemas.microsoft.com/office/drawing/2014/main" id="{572550BC-030F-5217-33B4-F236F90E9D55}"/>
              </a:ext>
            </a:extLst>
          </p:cNvPr>
          <p:cNvSpPr txBox="1">
            <a:spLocks/>
          </p:cNvSpPr>
          <p:nvPr/>
        </p:nvSpPr>
        <p:spPr>
          <a:xfrm>
            <a:off x="253604" y="1611630"/>
            <a:ext cx="5131196" cy="367792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it-IT" sz="1600" dirty="0">
                <a:latin typeface="+mn-lt"/>
              </a:rPr>
              <a:t>Dal tracciato temporale dei dati elaborati si può osservare quanto segue:</a:t>
            </a:r>
          </a:p>
          <a:p>
            <a:r>
              <a:rPr lang="it-IT" sz="1600" dirty="0">
                <a:latin typeface="+mn-lt"/>
              </a:rPr>
              <a:t> </a:t>
            </a:r>
          </a:p>
          <a:p>
            <a:pPr marL="180000" lvl="0" indent="-180000" algn="just">
              <a:buFontTx/>
              <a:buChar char="-"/>
            </a:pPr>
            <a:r>
              <a:rPr lang="it-IT" sz="1600" dirty="0">
                <a:latin typeface="+mn-lt"/>
              </a:rPr>
              <a:t>Non è chiaro, in coerenza alla segnalazione precedente, se ci si riferisca all’avvio della fusione che è avvenuta circa 4 minuti prima rispetto all’orario richiesto</a:t>
            </a:r>
          </a:p>
          <a:p>
            <a:pPr marL="180000" lvl="0" indent="-180000" algn="just">
              <a:buFontTx/>
              <a:buChar char="-"/>
            </a:pPr>
            <a:r>
              <a:rPr lang="it-IT" sz="1600" dirty="0">
                <a:latin typeface="+mn-lt"/>
              </a:rPr>
              <a:t>Si può facilmente osservare che l’andamento nel tempo della rumorosità presso le postazioni Tanghetti e Zani praticamente non muta andamento nel tempo sia in presenza che assenza di fusione; infatti, i livelli sono fortemente legati alle immissioni del traffico veicolare sulla via Antonini</a:t>
            </a:r>
          </a:p>
          <a:p>
            <a:pPr marL="180000" lvl="0" indent="-180000" algn="just">
              <a:buFontTx/>
              <a:buChar char="-"/>
            </a:pPr>
            <a:r>
              <a:rPr lang="it-IT" sz="1600" dirty="0">
                <a:latin typeface="+mn-lt"/>
              </a:rPr>
              <a:t>L’unica particolarità che emerge è che, nel corso della fusione, si alzano un po’ i valori minimi della rumorosità sia nella postazione Tanghetti che quella di Zani, mentre i livelli massimi sono sempre legati al passaggio veicolare sulla limitrofa via Antonini</a:t>
            </a:r>
          </a:p>
          <a:p>
            <a:pPr marL="180000" lvl="0" indent="-180000" algn="just">
              <a:buFontTx/>
              <a:buChar char="-"/>
            </a:pPr>
            <a:endParaRPr lang="it-IT" sz="1600" dirty="0">
              <a:latin typeface="+mn-lt"/>
            </a:endParaRPr>
          </a:p>
        </p:txBody>
      </p:sp>
      <p:pic>
        <p:nvPicPr>
          <p:cNvPr id="2" name="Immagine 1">
            <a:extLst>
              <a:ext uri="{FF2B5EF4-FFF2-40B4-BE49-F238E27FC236}">
                <a16:creationId xmlns:a16="http://schemas.microsoft.com/office/drawing/2014/main" id="{76CE9C71-BDB1-64D9-AD7F-703B7DBEF171}"/>
              </a:ext>
            </a:extLst>
          </p:cNvPr>
          <p:cNvPicPr>
            <a:picLocks noChangeAspect="1"/>
          </p:cNvPicPr>
          <p:nvPr/>
        </p:nvPicPr>
        <p:blipFill>
          <a:blip r:embed="rId4"/>
          <a:stretch>
            <a:fillRect/>
          </a:stretch>
        </p:blipFill>
        <p:spPr>
          <a:xfrm>
            <a:off x="5740288" y="638520"/>
            <a:ext cx="6198108" cy="5405628"/>
          </a:xfrm>
          <a:prstGeom prst="rect">
            <a:avLst/>
          </a:prstGeom>
        </p:spPr>
      </p:pic>
    </p:spTree>
    <p:extLst>
      <p:ext uri="{BB962C8B-B14F-4D97-AF65-F5344CB8AC3E}">
        <p14:creationId xmlns:p14="http://schemas.microsoft.com/office/powerpoint/2010/main" val="161045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F78EE-C0A0-35B7-C6BF-AD8B39BE857E}"/>
            </a:ext>
          </a:extLst>
        </p:cNvPr>
        <p:cNvGrpSpPr/>
        <p:nvPr/>
      </p:nvGrpSpPr>
      <p:grpSpPr>
        <a:xfrm>
          <a:off x="0" y="0"/>
          <a:ext cx="0" cy="0"/>
          <a:chOff x="0" y="0"/>
          <a:chExt cx="0" cy="0"/>
        </a:xfrm>
      </p:grpSpPr>
      <p:pic>
        <p:nvPicPr>
          <p:cNvPr id="4" name="Immagine 3">
            <a:extLst>
              <a:ext uri="{FF2B5EF4-FFF2-40B4-BE49-F238E27FC236}">
                <a16:creationId xmlns:a16="http://schemas.microsoft.com/office/drawing/2014/main" id="{05DC51C1-2EDA-3E5B-B97D-BFD1A20F55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8866" y="6462389"/>
            <a:ext cx="1673932" cy="343738"/>
          </a:xfrm>
          <a:prstGeom prst="rect">
            <a:avLst/>
          </a:prstGeom>
        </p:spPr>
      </p:pic>
      <p:sp>
        <p:nvSpPr>
          <p:cNvPr id="7" name="CasellaDiTesto 6">
            <a:extLst>
              <a:ext uri="{FF2B5EF4-FFF2-40B4-BE49-F238E27FC236}">
                <a16:creationId xmlns:a16="http://schemas.microsoft.com/office/drawing/2014/main" id="{32F8CB10-6DB5-FC30-2C5D-DBD26C153427}"/>
              </a:ext>
            </a:extLst>
          </p:cNvPr>
          <p:cNvSpPr txBox="1"/>
          <p:nvPr/>
        </p:nvSpPr>
        <p:spPr>
          <a:xfrm>
            <a:off x="90151" y="6411395"/>
            <a:ext cx="11850980" cy="400110"/>
          </a:xfrm>
          <a:prstGeom prst="rect">
            <a:avLst/>
          </a:prstGeom>
          <a:noFill/>
        </p:spPr>
        <p:txBody>
          <a:bodyPr wrap="square" rtlCol="0">
            <a:spAutoFit/>
          </a:bodyPr>
          <a:lstStyle/>
          <a:p>
            <a:r>
              <a:rPr lang="it-IT" sz="2000" dirty="0">
                <a:solidFill>
                  <a:schemeClr val="bg1"/>
                </a:solidFill>
              </a:rPr>
              <a:t>Disinquinamento acustico ambientale – Interventi di mitigazione acustica</a:t>
            </a:r>
          </a:p>
        </p:txBody>
      </p:sp>
      <p:pic>
        <p:nvPicPr>
          <p:cNvPr id="13" name="Immagine 12">
            <a:extLst>
              <a:ext uri="{FF2B5EF4-FFF2-40B4-BE49-F238E27FC236}">
                <a16:creationId xmlns:a16="http://schemas.microsoft.com/office/drawing/2014/main" id="{9A102515-0D1E-EF33-686D-1C7C2C864ADE}"/>
              </a:ext>
            </a:extLst>
          </p:cNvPr>
          <p:cNvPicPr>
            <a:picLocks noChangeAspect="1"/>
          </p:cNvPicPr>
          <p:nvPr/>
        </p:nvPicPr>
        <p:blipFill rotWithShape="1">
          <a:blip r:embed="rId3"/>
          <a:srcRect r="65490"/>
          <a:stretch/>
        </p:blipFill>
        <p:spPr>
          <a:xfrm>
            <a:off x="90151" y="86688"/>
            <a:ext cx="1338055" cy="1325629"/>
          </a:xfrm>
          <a:prstGeom prst="rect">
            <a:avLst/>
          </a:prstGeom>
        </p:spPr>
      </p:pic>
      <p:sp>
        <p:nvSpPr>
          <p:cNvPr id="15" name="Titolo 1">
            <a:extLst>
              <a:ext uri="{FF2B5EF4-FFF2-40B4-BE49-F238E27FC236}">
                <a16:creationId xmlns:a16="http://schemas.microsoft.com/office/drawing/2014/main" id="{30FB0E35-ACC3-82A0-4F75-A6FD90E002CA}"/>
              </a:ext>
            </a:extLst>
          </p:cNvPr>
          <p:cNvSpPr txBox="1">
            <a:spLocks/>
          </p:cNvSpPr>
          <p:nvPr/>
        </p:nvSpPr>
        <p:spPr>
          <a:xfrm>
            <a:off x="2369738" y="86688"/>
            <a:ext cx="9713060" cy="400992"/>
          </a:xfrm>
          <a:prstGeom prst="rect">
            <a:avLst/>
          </a:prstGeom>
        </p:spPr>
        <p:txBody>
          <a:bodyPr vert="horz" lIns="91440" tIns="45720" rIns="91440" bIns="45720" rtlCol="0" anchor="b">
            <a:normAutofit lnSpcReduction="100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algn="r"/>
            <a:r>
              <a:rPr lang="it-IT" sz="2400" b="1" dirty="0"/>
              <a:t>Chiarimenti in merito ad eventi segnalati</a:t>
            </a:r>
          </a:p>
        </p:txBody>
      </p:sp>
      <p:sp>
        <p:nvSpPr>
          <p:cNvPr id="17" name="Titolo 1">
            <a:extLst>
              <a:ext uri="{FF2B5EF4-FFF2-40B4-BE49-F238E27FC236}">
                <a16:creationId xmlns:a16="http://schemas.microsoft.com/office/drawing/2014/main" id="{38CA3269-5F38-B9BB-5F60-BCB7A9057372}"/>
              </a:ext>
            </a:extLst>
          </p:cNvPr>
          <p:cNvSpPr txBox="1">
            <a:spLocks/>
          </p:cNvSpPr>
          <p:nvPr/>
        </p:nvSpPr>
        <p:spPr>
          <a:xfrm>
            <a:off x="253604" y="1611630"/>
            <a:ext cx="5131196" cy="327152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it-IT" sz="1600" dirty="0">
                <a:latin typeface="+mn-lt"/>
              </a:rPr>
              <a:t>Dal tracciato temporale dei dati elaborati si può osservare quanto segue:</a:t>
            </a:r>
          </a:p>
          <a:p>
            <a:r>
              <a:rPr lang="it-IT" sz="1600" dirty="0">
                <a:latin typeface="+mn-lt"/>
              </a:rPr>
              <a:t> </a:t>
            </a:r>
          </a:p>
          <a:p>
            <a:pPr marL="180000" lvl="0" indent="-180000" algn="just">
              <a:buFontTx/>
              <a:buChar char="-"/>
            </a:pPr>
            <a:r>
              <a:rPr lang="it-IT" sz="1600" dirty="0">
                <a:latin typeface="+mn-lt"/>
              </a:rPr>
              <a:t>Probabilmente la segnalazione si riferisce all’innesco della fusione </a:t>
            </a:r>
          </a:p>
          <a:p>
            <a:pPr marL="180000" lvl="0" indent="-180000" algn="just">
              <a:buFontTx/>
              <a:buChar char="-"/>
            </a:pPr>
            <a:r>
              <a:rPr lang="it-IT" sz="1600" dirty="0">
                <a:latin typeface="+mn-lt"/>
              </a:rPr>
              <a:t>Si può osservare un apparente aumento dei minimi dei livelli di rumorosità in concomitanza dell’innesco degli elettrodi sia nella postazione Tanghetti che in quella Zani che potrebbe essere associata alla rumorosità emessa dal forno. </a:t>
            </a:r>
          </a:p>
          <a:p>
            <a:pPr marL="180000" lvl="0" indent="-180000" algn="just">
              <a:buFontTx/>
              <a:buChar char="-"/>
            </a:pPr>
            <a:r>
              <a:rPr lang="it-IT" sz="1600" dirty="0">
                <a:latin typeface="+mn-lt"/>
              </a:rPr>
              <a:t>Intorno alle 1:30 il traffico sulla via Antonini è più diradato e pertanto è più facile individuare i livelli minimi tra un passaggio veicolare e l’altro. In ogni caso i livelli massimi sono sicuramente dovuti in ogni situazione alla emissione veicolare sulla menzionata arteria viaria</a:t>
            </a:r>
          </a:p>
          <a:p>
            <a:pPr marL="180000" lvl="0" indent="-180000" algn="just">
              <a:buFontTx/>
              <a:buChar char="-"/>
            </a:pPr>
            <a:endParaRPr lang="it-IT" sz="1600" dirty="0">
              <a:latin typeface="+mn-lt"/>
            </a:endParaRPr>
          </a:p>
        </p:txBody>
      </p:sp>
      <p:pic>
        <p:nvPicPr>
          <p:cNvPr id="2" name="Immagine 1">
            <a:extLst>
              <a:ext uri="{FF2B5EF4-FFF2-40B4-BE49-F238E27FC236}">
                <a16:creationId xmlns:a16="http://schemas.microsoft.com/office/drawing/2014/main" id="{F826D2C4-DAD9-BC18-29A5-56A3FEB68FF8}"/>
              </a:ext>
            </a:extLst>
          </p:cNvPr>
          <p:cNvPicPr>
            <a:picLocks noChangeAspect="1"/>
          </p:cNvPicPr>
          <p:nvPr/>
        </p:nvPicPr>
        <p:blipFill>
          <a:blip r:embed="rId4"/>
          <a:stretch>
            <a:fillRect/>
          </a:stretch>
        </p:blipFill>
        <p:spPr>
          <a:xfrm>
            <a:off x="5803646" y="538674"/>
            <a:ext cx="6198108" cy="5431536"/>
          </a:xfrm>
          <a:prstGeom prst="rect">
            <a:avLst/>
          </a:prstGeom>
        </p:spPr>
      </p:pic>
    </p:spTree>
    <p:extLst>
      <p:ext uri="{BB962C8B-B14F-4D97-AF65-F5344CB8AC3E}">
        <p14:creationId xmlns:p14="http://schemas.microsoft.com/office/powerpoint/2010/main" val="2653634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3088F-838C-0DC2-CBB3-E44EEE680647}"/>
            </a:ext>
          </a:extLst>
        </p:cNvPr>
        <p:cNvGrpSpPr/>
        <p:nvPr/>
      </p:nvGrpSpPr>
      <p:grpSpPr>
        <a:xfrm>
          <a:off x="0" y="0"/>
          <a:ext cx="0" cy="0"/>
          <a:chOff x="0" y="0"/>
          <a:chExt cx="0" cy="0"/>
        </a:xfrm>
      </p:grpSpPr>
      <p:pic>
        <p:nvPicPr>
          <p:cNvPr id="4" name="Immagine 3">
            <a:extLst>
              <a:ext uri="{FF2B5EF4-FFF2-40B4-BE49-F238E27FC236}">
                <a16:creationId xmlns:a16="http://schemas.microsoft.com/office/drawing/2014/main" id="{0932258E-BCA5-B684-9F3A-396E830FE9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8866" y="6462389"/>
            <a:ext cx="1673932" cy="343738"/>
          </a:xfrm>
          <a:prstGeom prst="rect">
            <a:avLst/>
          </a:prstGeom>
        </p:spPr>
      </p:pic>
      <p:sp>
        <p:nvSpPr>
          <p:cNvPr id="7" name="CasellaDiTesto 6">
            <a:extLst>
              <a:ext uri="{FF2B5EF4-FFF2-40B4-BE49-F238E27FC236}">
                <a16:creationId xmlns:a16="http://schemas.microsoft.com/office/drawing/2014/main" id="{5ED02678-BD55-2A0D-092D-0C6A3BF26480}"/>
              </a:ext>
            </a:extLst>
          </p:cNvPr>
          <p:cNvSpPr txBox="1"/>
          <p:nvPr/>
        </p:nvSpPr>
        <p:spPr>
          <a:xfrm>
            <a:off x="90151" y="6411395"/>
            <a:ext cx="11850980" cy="400110"/>
          </a:xfrm>
          <a:prstGeom prst="rect">
            <a:avLst/>
          </a:prstGeom>
          <a:noFill/>
        </p:spPr>
        <p:txBody>
          <a:bodyPr wrap="square" rtlCol="0">
            <a:spAutoFit/>
          </a:bodyPr>
          <a:lstStyle/>
          <a:p>
            <a:r>
              <a:rPr lang="it-IT" sz="2000" dirty="0">
                <a:solidFill>
                  <a:schemeClr val="bg1"/>
                </a:solidFill>
              </a:rPr>
              <a:t>Disinquinamento acustico ambientale – Interventi di mitigazione acustica</a:t>
            </a:r>
          </a:p>
        </p:txBody>
      </p:sp>
      <p:pic>
        <p:nvPicPr>
          <p:cNvPr id="13" name="Immagine 12">
            <a:extLst>
              <a:ext uri="{FF2B5EF4-FFF2-40B4-BE49-F238E27FC236}">
                <a16:creationId xmlns:a16="http://schemas.microsoft.com/office/drawing/2014/main" id="{B26CFEEA-405C-21A1-C255-5321A75EDF3E}"/>
              </a:ext>
            </a:extLst>
          </p:cNvPr>
          <p:cNvPicPr>
            <a:picLocks noChangeAspect="1"/>
          </p:cNvPicPr>
          <p:nvPr/>
        </p:nvPicPr>
        <p:blipFill rotWithShape="1">
          <a:blip r:embed="rId3"/>
          <a:srcRect r="65490"/>
          <a:stretch/>
        </p:blipFill>
        <p:spPr>
          <a:xfrm>
            <a:off x="90151" y="86688"/>
            <a:ext cx="1338055" cy="1325629"/>
          </a:xfrm>
          <a:prstGeom prst="rect">
            <a:avLst/>
          </a:prstGeom>
        </p:spPr>
      </p:pic>
      <p:sp>
        <p:nvSpPr>
          <p:cNvPr id="15" name="Titolo 1">
            <a:extLst>
              <a:ext uri="{FF2B5EF4-FFF2-40B4-BE49-F238E27FC236}">
                <a16:creationId xmlns:a16="http://schemas.microsoft.com/office/drawing/2014/main" id="{326F1C51-2C9F-D414-BAFB-359D26EB2A15}"/>
              </a:ext>
            </a:extLst>
          </p:cNvPr>
          <p:cNvSpPr txBox="1">
            <a:spLocks/>
          </p:cNvSpPr>
          <p:nvPr/>
        </p:nvSpPr>
        <p:spPr>
          <a:xfrm>
            <a:off x="2369738" y="86688"/>
            <a:ext cx="9713060" cy="400992"/>
          </a:xfrm>
          <a:prstGeom prst="rect">
            <a:avLst/>
          </a:prstGeom>
        </p:spPr>
        <p:txBody>
          <a:bodyPr vert="horz" lIns="91440" tIns="45720" rIns="91440" bIns="45720" rtlCol="0" anchor="b">
            <a:normAutofit lnSpcReduction="100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algn="r"/>
            <a:r>
              <a:rPr lang="it-IT" sz="2400" b="1" dirty="0"/>
              <a:t>Chiarimenti in merito ad eventi segnalati</a:t>
            </a:r>
          </a:p>
        </p:txBody>
      </p:sp>
      <p:sp>
        <p:nvSpPr>
          <p:cNvPr id="17" name="Titolo 1">
            <a:extLst>
              <a:ext uri="{FF2B5EF4-FFF2-40B4-BE49-F238E27FC236}">
                <a16:creationId xmlns:a16="http://schemas.microsoft.com/office/drawing/2014/main" id="{CAE75E46-2420-B9A4-1EB3-6B5A6E37221A}"/>
              </a:ext>
            </a:extLst>
          </p:cNvPr>
          <p:cNvSpPr txBox="1">
            <a:spLocks/>
          </p:cNvSpPr>
          <p:nvPr/>
        </p:nvSpPr>
        <p:spPr>
          <a:xfrm>
            <a:off x="253604" y="1611630"/>
            <a:ext cx="5131196" cy="4338320"/>
          </a:xfrm>
          <a:prstGeom prst="rect">
            <a:avLst/>
          </a:prstGeom>
        </p:spPr>
        <p:txBody>
          <a:bodyPr vert="horz" lIns="91440" tIns="45720" rIns="91440" bIns="45720" rtlCol="0" anchor="b">
            <a:normAutofit fontScale="92500" lnSpcReduction="100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it-IT" sz="1600" dirty="0">
                <a:latin typeface="+mn-lt"/>
              </a:rPr>
              <a:t>Dal tracciato temporale dei dati elaborati si può osservare quanto segue:</a:t>
            </a:r>
          </a:p>
          <a:p>
            <a:r>
              <a:rPr lang="it-IT" sz="1600" dirty="0">
                <a:latin typeface="+mn-lt"/>
              </a:rPr>
              <a:t> </a:t>
            </a:r>
          </a:p>
          <a:p>
            <a:pPr marL="180000" lvl="0" indent="-180000" algn="just">
              <a:buFontTx/>
              <a:buChar char="-"/>
            </a:pPr>
            <a:r>
              <a:rPr lang="it-IT" sz="1600" dirty="0">
                <a:latin typeface="+mn-lt"/>
              </a:rPr>
              <a:t>Durante l’orario della segnalazione il forno era in fase di fusione che, un minuto dopo, è cessata</a:t>
            </a:r>
          </a:p>
          <a:p>
            <a:pPr marL="180000" lvl="0" indent="-180000" algn="just">
              <a:buFontTx/>
              <a:buChar char="-"/>
            </a:pPr>
            <a:r>
              <a:rPr lang="it-IT" sz="1600" dirty="0">
                <a:latin typeface="+mn-lt"/>
              </a:rPr>
              <a:t>Si può osservare che, a parità emissiva del forno (dalle 01:42 a 01:46) o anche un leggero aumento della rumorosità emessa, presso le postazioni Tanghetti e Zani i livelli minimi di rumore tendono progressivamente a scendere per poi rialzarsi in concomitanza dell’innesco degli elettrodi corrispondente all’inizio della fusione di una nuova cesta; </a:t>
            </a:r>
          </a:p>
          <a:p>
            <a:pPr marL="180000" lvl="0" indent="-180000" algn="just">
              <a:buFontTx/>
              <a:buChar char="-"/>
            </a:pPr>
            <a:r>
              <a:rPr lang="it-IT" sz="1600" dirty="0">
                <a:latin typeface="+mn-lt"/>
              </a:rPr>
              <a:t>Anche in questo caso non vi è la matematica certezza che tale incremento di rumorosità sia attribuibile al forno fusore in quanto tra le ore 1:49 e le 1:52, al discendere delle emissioni nel locale forno (cui segue, nel primo minuto, una diminuzione anche nelle postazioni Tanghetti e Zani) non corrisponde una diminuzione nelle menzionate postazioni di misura ove il rumore comincia a salire a partire dalle ore 1:50 nonostante prosegua la diminuzione del rumore nel locale forno </a:t>
            </a:r>
          </a:p>
          <a:p>
            <a:pPr marL="180000" lvl="0" indent="-180000" algn="just">
              <a:buFontTx/>
              <a:buChar char="-"/>
            </a:pPr>
            <a:r>
              <a:rPr lang="it-IT" sz="1600" dirty="0">
                <a:latin typeface="+mn-lt"/>
              </a:rPr>
              <a:t>Siamo evidentemente in un arco temporale in cui le emissioni della via Antonini sono minime in quanto i veicoli transitano maggiormente diradati</a:t>
            </a:r>
          </a:p>
          <a:p>
            <a:br>
              <a:rPr lang="it-IT" sz="1600" dirty="0">
                <a:latin typeface="+mn-lt"/>
              </a:rPr>
            </a:br>
            <a:endParaRPr lang="it-IT" sz="1600" dirty="0">
              <a:latin typeface="+mn-lt"/>
            </a:endParaRPr>
          </a:p>
        </p:txBody>
      </p:sp>
      <p:pic>
        <p:nvPicPr>
          <p:cNvPr id="2" name="Immagine 1">
            <a:extLst>
              <a:ext uri="{FF2B5EF4-FFF2-40B4-BE49-F238E27FC236}">
                <a16:creationId xmlns:a16="http://schemas.microsoft.com/office/drawing/2014/main" id="{05E6698C-0BD2-5FDF-8467-691B6D04E934}"/>
              </a:ext>
            </a:extLst>
          </p:cNvPr>
          <p:cNvPicPr>
            <a:picLocks noChangeAspect="1"/>
          </p:cNvPicPr>
          <p:nvPr/>
        </p:nvPicPr>
        <p:blipFill>
          <a:blip r:embed="rId4"/>
          <a:stretch>
            <a:fillRect/>
          </a:stretch>
        </p:blipFill>
        <p:spPr>
          <a:xfrm>
            <a:off x="5740288" y="749502"/>
            <a:ext cx="6198108" cy="5271516"/>
          </a:xfrm>
          <a:prstGeom prst="rect">
            <a:avLst/>
          </a:prstGeom>
        </p:spPr>
      </p:pic>
    </p:spTree>
    <p:extLst>
      <p:ext uri="{BB962C8B-B14F-4D97-AF65-F5344CB8AC3E}">
        <p14:creationId xmlns:p14="http://schemas.microsoft.com/office/powerpoint/2010/main" val="1726036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12FD3-38D1-E8FF-19F0-F30CE910B431}"/>
            </a:ext>
          </a:extLst>
        </p:cNvPr>
        <p:cNvGrpSpPr/>
        <p:nvPr/>
      </p:nvGrpSpPr>
      <p:grpSpPr>
        <a:xfrm>
          <a:off x="0" y="0"/>
          <a:ext cx="0" cy="0"/>
          <a:chOff x="0" y="0"/>
          <a:chExt cx="0" cy="0"/>
        </a:xfrm>
      </p:grpSpPr>
      <p:pic>
        <p:nvPicPr>
          <p:cNvPr id="4" name="Immagine 3">
            <a:extLst>
              <a:ext uri="{FF2B5EF4-FFF2-40B4-BE49-F238E27FC236}">
                <a16:creationId xmlns:a16="http://schemas.microsoft.com/office/drawing/2014/main" id="{3C030EA6-C400-F550-EB51-BBEA5EF01C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8866" y="6462389"/>
            <a:ext cx="1673932" cy="343738"/>
          </a:xfrm>
          <a:prstGeom prst="rect">
            <a:avLst/>
          </a:prstGeom>
        </p:spPr>
      </p:pic>
      <p:sp>
        <p:nvSpPr>
          <p:cNvPr id="7" name="CasellaDiTesto 6">
            <a:extLst>
              <a:ext uri="{FF2B5EF4-FFF2-40B4-BE49-F238E27FC236}">
                <a16:creationId xmlns:a16="http://schemas.microsoft.com/office/drawing/2014/main" id="{C4403651-548C-FDDE-F005-0BDFBB19EB64}"/>
              </a:ext>
            </a:extLst>
          </p:cNvPr>
          <p:cNvSpPr txBox="1"/>
          <p:nvPr/>
        </p:nvSpPr>
        <p:spPr>
          <a:xfrm>
            <a:off x="90151" y="6411395"/>
            <a:ext cx="11850980" cy="400110"/>
          </a:xfrm>
          <a:prstGeom prst="rect">
            <a:avLst/>
          </a:prstGeom>
          <a:noFill/>
        </p:spPr>
        <p:txBody>
          <a:bodyPr wrap="square" rtlCol="0">
            <a:spAutoFit/>
          </a:bodyPr>
          <a:lstStyle/>
          <a:p>
            <a:r>
              <a:rPr lang="it-IT" sz="2000" dirty="0">
                <a:solidFill>
                  <a:schemeClr val="bg1"/>
                </a:solidFill>
              </a:rPr>
              <a:t>Disinquinamento acustico ambientale – Interventi di mitigazione acustica</a:t>
            </a:r>
          </a:p>
        </p:txBody>
      </p:sp>
      <p:pic>
        <p:nvPicPr>
          <p:cNvPr id="13" name="Immagine 12">
            <a:extLst>
              <a:ext uri="{FF2B5EF4-FFF2-40B4-BE49-F238E27FC236}">
                <a16:creationId xmlns:a16="http://schemas.microsoft.com/office/drawing/2014/main" id="{E8671E4B-EEC3-2F70-444A-7E811519CC24}"/>
              </a:ext>
            </a:extLst>
          </p:cNvPr>
          <p:cNvPicPr>
            <a:picLocks noChangeAspect="1"/>
          </p:cNvPicPr>
          <p:nvPr/>
        </p:nvPicPr>
        <p:blipFill rotWithShape="1">
          <a:blip r:embed="rId3"/>
          <a:srcRect r="65490"/>
          <a:stretch/>
        </p:blipFill>
        <p:spPr>
          <a:xfrm>
            <a:off x="90151" y="86688"/>
            <a:ext cx="1338055" cy="1325629"/>
          </a:xfrm>
          <a:prstGeom prst="rect">
            <a:avLst/>
          </a:prstGeom>
        </p:spPr>
      </p:pic>
      <p:sp>
        <p:nvSpPr>
          <p:cNvPr id="15" name="Titolo 1">
            <a:extLst>
              <a:ext uri="{FF2B5EF4-FFF2-40B4-BE49-F238E27FC236}">
                <a16:creationId xmlns:a16="http://schemas.microsoft.com/office/drawing/2014/main" id="{61078DBB-5DAD-3BCA-5C28-868DAFC089D9}"/>
              </a:ext>
            </a:extLst>
          </p:cNvPr>
          <p:cNvSpPr txBox="1">
            <a:spLocks/>
          </p:cNvSpPr>
          <p:nvPr/>
        </p:nvSpPr>
        <p:spPr>
          <a:xfrm>
            <a:off x="2369738" y="86688"/>
            <a:ext cx="9713060" cy="400992"/>
          </a:xfrm>
          <a:prstGeom prst="rect">
            <a:avLst/>
          </a:prstGeom>
        </p:spPr>
        <p:txBody>
          <a:bodyPr vert="horz" lIns="91440" tIns="45720" rIns="91440" bIns="45720" rtlCol="0" anchor="b">
            <a:normAutofit lnSpcReduction="100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algn="r"/>
            <a:r>
              <a:rPr lang="it-IT" sz="2400" b="1" dirty="0"/>
              <a:t>Chiarimenti in merito ad eventi segnalati</a:t>
            </a:r>
          </a:p>
        </p:txBody>
      </p:sp>
      <p:sp>
        <p:nvSpPr>
          <p:cNvPr id="17" name="Titolo 1">
            <a:extLst>
              <a:ext uri="{FF2B5EF4-FFF2-40B4-BE49-F238E27FC236}">
                <a16:creationId xmlns:a16="http://schemas.microsoft.com/office/drawing/2014/main" id="{6B4DF013-68B7-AE36-3ED0-B8A0EE0B80EA}"/>
              </a:ext>
            </a:extLst>
          </p:cNvPr>
          <p:cNvSpPr txBox="1">
            <a:spLocks/>
          </p:cNvSpPr>
          <p:nvPr/>
        </p:nvSpPr>
        <p:spPr>
          <a:xfrm>
            <a:off x="253604" y="1611630"/>
            <a:ext cx="5131196" cy="369062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it-IT" sz="1600" dirty="0">
                <a:latin typeface="+mn-lt"/>
              </a:rPr>
              <a:t>Dal tracciato temporale dei dati elaborati si può osservare quanto segue:</a:t>
            </a:r>
          </a:p>
          <a:p>
            <a:r>
              <a:rPr lang="it-IT" sz="1600" dirty="0">
                <a:latin typeface="+mn-lt"/>
              </a:rPr>
              <a:t> </a:t>
            </a:r>
          </a:p>
          <a:p>
            <a:pPr marL="180000" lvl="0" indent="-180000" algn="just">
              <a:buFontTx/>
              <a:buChar char="-"/>
            </a:pPr>
            <a:r>
              <a:rPr lang="it-IT" sz="1600" dirty="0">
                <a:latin typeface="+mn-lt"/>
              </a:rPr>
              <a:t>Non è chiaro, in coerenza alla segnalazione precedente, se ci si riferisca all’avvio della fusione che è avvenuta circa 1 minuto prima rispetto all’orario richiesto</a:t>
            </a:r>
          </a:p>
          <a:p>
            <a:pPr marL="180000" lvl="0" indent="-180000" algn="just">
              <a:buFontTx/>
              <a:buChar char="-"/>
            </a:pPr>
            <a:r>
              <a:rPr lang="it-IT" sz="1600" dirty="0">
                <a:latin typeface="+mn-lt"/>
              </a:rPr>
              <a:t>Si può facilmente osservare che l’andamento nel tempo della rumorosità presso le postazioni Tanghetti e Zani praticamente non muta, sia in presenza che assenza di fusione; infatti, i livelli sono fortemente legati alle immissioni del traffico veicolare sulla via Antonini</a:t>
            </a:r>
          </a:p>
          <a:p>
            <a:pPr marL="180000" lvl="0" indent="-180000" algn="just">
              <a:buFontTx/>
              <a:buChar char="-"/>
            </a:pPr>
            <a:r>
              <a:rPr lang="it-IT" sz="1600" dirty="0">
                <a:latin typeface="+mn-lt"/>
              </a:rPr>
              <a:t>L’unica particolarità che emerge è che, nel corso della fusione, si alzano un po’ i valori minimi della rumorosità sia nella postazione Tanghetti che quella di Zani, mentre i livelli massimi sono sempre legati al passaggio veicolare sulla limitrofa via Antonini</a:t>
            </a:r>
          </a:p>
          <a:p>
            <a:pPr marL="180000" lvl="0" indent="-180000" algn="just">
              <a:buFontTx/>
              <a:buChar char="-"/>
            </a:pPr>
            <a:endParaRPr lang="it-IT" sz="1600" dirty="0">
              <a:latin typeface="+mn-lt"/>
            </a:endParaRPr>
          </a:p>
        </p:txBody>
      </p:sp>
      <p:pic>
        <p:nvPicPr>
          <p:cNvPr id="2" name="Immagine 1">
            <a:extLst>
              <a:ext uri="{FF2B5EF4-FFF2-40B4-BE49-F238E27FC236}">
                <a16:creationId xmlns:a16="http://schemas.microsoft.com/office/drawing/2014/main" id="{F37A0D78-4F17-5C26-0CFC-312AA5B707DC}"/>
              </a:ext>
            </a:extLst>
          </p:cNvPr>
          <p:cNvPicPr>
            <a:picLocks noChangeAspect="1"/>
          </p:cNvPicPr>
          <p:nvPr/>
        </p:nvPicPr>
        <p:blipFill>
          <a:blip r:embed="rId4"/>
          <a:stretch>
            <a:fillRect/>
          </a:stretch>
        </p:blipFill>
        <p:spPr>
          <a:xfrm>
            <a:off x="5740288" y="625058"/>
            <a:ext cx="6198108" cy="5425440"/>
          </a:xfrm>
          <a:prstGeom prst="rect">
            <a:avLst/>
          </a:prstGeom>
        </p:spPr>
      </p:pic>
    </p:spTree>
    <p:extLst>
      <p:ext uri="{BB962C8B-B14F-4D97-AF65-F5344CB8AC3E}">
        <p14:creationId xmlns:p14="http://schemas.microsoft.com/office/powerpoint/2010/main" val="981813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0BC6A7-84C2-8C42-BB34-33D57E3D4F48}"/>
            </a:ext>
          </a:extLst>
        </p:cNvPr>
        <p:cNvGrpSpPr/>
        <p:nvPr/>
      </p:nvGrpSpPr>
      <p:grpSpPr>
        <a:xfrm>
          <a:off x="0" y="0"/>
          <a:ext cx="0" cy="0"/>
          <a:chOff x="0" y="0"/>
          <a:chExt cx="0" cy="0"/>
        </a:xfrm>
      </p:grpSpPr>
      <p:pic>
        <p:nvPicPr>
          <p:cNvPr id="4" name="Immagine 3">
            <a:extLst>
              <a:ext uri="{FF2B5EF4-FFF2-40B4-BE49-F238E27FC236}">
                <a16:creationId xmlns:a16="http://schemas.microsoft.com/office/drawing/2014/main" id="{462DA8D9-4CF6-198A-84C2-06305DE6BB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8866" y="6462389"/>
            <a:ext cx="1673932" cy="343738"/>
          </a:xfrm>
          <a:prstGeom prst="rect">
            <a:avLst/>
          </a:prstGeom>
        </p:spPr>
      </p:pic>
      <p:sp>
        <p:nvSpPr>
          <p:cNvPr id="7" name="CasellaDiTesto 6">
            <a:extLst>
              <a:ext uri="{FF2B5EF4-FFF2-40B4-BE49-F238E27FC236}">
                <a16:creationId xmlns:a16="http://schemas.microsoft.com/office/drawing/2014/main" id="{C66C7FD9-0FDC-60DA-B511-2DC9656504E6}"/>
              </a:ext>
            </a:extLst>
          </p:cNvPr>
          <p:cNvSpPr txBox="1"/>
          <p:nvPr/>
        </p:nvSpPr>
        <p:spPr>
          <a:xfrm>
            <a:off x="90151" y="6411395"/>
            <a:ext cx="11850980" cy="400110"/>
          </a:xfrm>
          <a:prstGeom prst="rect">
            <a:avLst/>
          </a:prstGeom>
          <a:noFill/>
        </p:spPr>
        <p:txBody>
          <a:bodyPr wrap="square" rtlCol="0">
            <a:spAutoFit/>
          </a:bodyPr>
          <a:lstStyle/>
          <a:p>
            <a:r>
              <a:rPr lang="it-IT" sz="2000" dirty="0">
                <a:solidFill>
                  <a:schemeClr val="bg1"/>
                </a:solidFill>
              </a:rPr>
              <a:t>Disinquinamento acustico ambientale – Interventi di mitigazione acustica</a:t>
            </a:r>
          </a:p>
        </p:txBody>
      </p:sp>
      <p:pic>
        <p:nvPicPr>
          <p:cNvPr id="13" name="Immagine 12">
            <a:extLst>
              <a:ext uri="{FF2B5EF4-FFF2-40B4-BE49-F238E27FC236}">
                <a16:creationId xmlns:a16="http://schemas.microsoft.com/office/drawing/2014/main" id="{29287225-952E-9101-694F-54D35BB9BD4A}"/>
              </a:ext>
            </a:extLst>
          </p:cNvPr>
          <p:cNvPicPr>
            <a:picLocks noChangeAspect="1"/>
          </p:cNvPicPr>
          <p:nvPr/>
        </p:nvPicPr>
        <p:blipFill rotWithShape="1">
          <a:blip r:embed="rId3"/>
          <a:srcRect r="65490"/>
          <a:stretch/>
        </p:blipFill>
        <p:spPr>
          <a:xfrm>
            <a:off x="90151" y="86688"/>
            <a:ext cx="1338055" cy="1325629"/>
          </a:xfrm>
          <a:prstGeom prst="rect">
            <a:avLst/>
          </a:prstGeom>
        </p:spPr>
      </p:pic>
      <p:sp>
        <p:nvSpPr>
          <p:cNvPr id="15" name="Titolo 1">
            <a:extLst>
              <a:ext uri="{FF2B5EF4-FFF2-40B4-BE49-F238E27FC236}">
                <a16:creationId xmlns:a16="http://schemas.microsoft.com/office/drawing/2014/main" id="{46D42023-D8B2-CF64-13DC-41251A96F9DF}"/>
              </a:ext>
            </a:extLst>
          </p:cNvPr>
          <p:cNvSpPr txBox="1">
            <a:spLocks/>
          </p:cNvSpPr>
          <p:nvPr/>
        </p:nvSpPr>
        <p:spPr>
          <a:xfrm>
            <a:off x="2369738" y="86688"/>
            <a:ext cx="9713060" cy="400992"/>
          </a:xfrm>
          <a:prstGeom prst="rect">
            <a:avLst/>
          </a:prstGeom>
        </p:spPr>
        <p:txBody>
          <a:bodyPr vert="horz" lIns="91440" tIns="45720" rIns="91440" bIns="45720" rtlCol="0" anchor="b">
            <a:normAutofit lnSpcReduction="100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algn="r"/>
            <a:r>
              <a:rPr lang="it-IT" sz="2400" b="1" dirty="0"/>
              <a:t>Chiarimenti in merito ad eventi segnalati</a:t>
            </a:r>
          </a:p>
        </p:txBody>
      </p:sp>
      <p:sp>
        <p:nvSpPr>
          <p:cNvPr id="17" name="Titolo 1">
            <a:extLst>
              <a:ext uri="{FF2B5EF4-FFF2-40B4-BE49-F238E27FC236}">
                <a16:creationId xmlns:a16="http://schemas.microsoft.com/office/drawing/2014/main" id="{E90C5D41-47AD-4104-045D-4511CC2B3ADE}"/>
              </a:ext>
            </a:extLst>
          </p:cNvPr>
          <p:cNvSpPr txBox="1">
            <a:spLocks/>
          </p:cNvSpPr>
          <p:nvPr/>
        </p:nvSpPr>
        <p:spPr>
          <a:xfrm>
            <a:off x="253604" y="1611630"/>
            <a:ext cx="5131196" cy="393192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it-IT" sz="1600" dirty="0">
                <a:latin typeface="+mn-lt"/>
              </a:rPr>
              <a:t>Dal tracciato temporale dei dati elaborati si può osservare quanto segue:</a:t>
            </a:r>
          </a:p>
          <a:p>
            <a:r>
              <a:rPr lang="it-IT" sz="1600" dirty="0">
                <a:latin typeface="+mn-lt"/>
              </a:rPr>
              <a:t> </a:t>
            </a:r>
          </a:p>
          <a:p>
            <a:pPr marL="180000" lvl="0" indent="-180000" algn="just">
              <a:buFontTx/>
              <a:buChar char="-"/>
            </a:pPr>
            <a:r>
              <a:rPr lang="it-IT" sz="1500" dirty="0">
                <a:latin typeface="+mn-lt"/>
              </a:rPr>
              <a:t>Probabilmente la segnalazione si riferisce all’innesco della fusione che era avvenuta circa 1,5 minuti prima dell’orario richiesto</a:t>
            </a:r>
          </a:p>
          <a:p>
            <a:pPr marL="180000" lvl="0" indent="-180000" algn="just">
              <a:buFontTx/>
              <a:buChar char="-"/>
            </a:pPr>
            <a:r>
              <a:rPr lang="it-IT" sz="1500" dirty="0">
                <a:latin typeface="+mn-lt"/>
              </a:rPr>
              <a:t>Si può osservare un apparente aumento della rumorosità in concomitanza dell’innesco degli elettrodi sia nella postazione Tanghetti che in quella Zani </a:t>
            </a:r>
          </a:p>
          <a:p>
            <a:pPr marL="180000" lvl="0" indent="-180000" algn="just">
              <a:buFontTx/>
              <a:buChar char="-"/>
            </a:pPr>
            <a:r>
              <a:rPr lang="it-IT" sz="1500" dirty="0">
                <a:latin typeface="+mn-lt"/>
              </a:rPr>
              <a:t>Si può osservare anche che i livelli massimi immessi da veicoli in transito sulla via Antonini creano il maggiore impatto sia prima che durante la fusione</a:t>
            </a:r>
          </a:p>
          <a:p>
            <a:pPr marL="180000" lvl="0" indent="-180000" algn="just">
              <a:buFontTx/>
              <a:buChar char="-"/>
            </a:pPr>
            <a:endParaRPr lang="it-IT" sz="1600" dirty="0">
              <a:latin typeface="+mn-lt"/>
            </a:endParaRPr>
          </a:p>
          <a:p>
            <a:pPr algn="just"/>
            <a:r>
              <a:rPr lang="it-IT" sz="1500" dirty="0">
                <a:latin typeface="+mn-lt"/>
              </a:rPr>
              <a:t>Come premesso, </a:t>
            </a:r>
            <a:r>
              <a:rPr lang="it-IT" sz="1500" b="1" dirty="0">
                <a:latin typeface="+mn-lt"/>
              </a:rPr>
              <a:t>le segnalazioni richiedevano l’evidenza del valore rilevato dai sistemi di monitoraggio </a:t>
            </a:r>
            <a:r>
              <a:rPr lang="it-IT" sz="1500" dirty="0">
                <a:latin typeface="+mn-lt"/>
              </a:rPr>
              <a:t>installati presso le abitazioni in una precisa data ed ora. Sotto il profilo metrologico, ci siamo resi conto che </a:t>
            </a:r>
            <a:r>
              <a:rPr lang="it-IT" sz="1500" b="1" dirty="0">
                <a:latin typeface="+mn-lt"/>
              </a:rPr>
              <a:t>la fornitura del semplice dato grezzo rilevato nella data e nell’orario richiesto non aveva senso in quanto un valore di rumore decontestualizzato si può prestare ad interpretazioni non oggettive</a:t>
            </a:r>
            <a:r>
              <a:rPr lang="it-IT" sz="1500" dirty="0">
                <a:latin typeface="+mn-lt"/>
              </a:rPr>
              <a:t>.</a:t>
            </a:r>
          </a:p>
          <a:p>
            <a:pPr lvl="0" algn="just"/>
            <a:endParaRPr lang="it-IT" sz="1600" dirty="0">
              <a:latin typeface="+mn-lt"/>
            </a:endParaRPr>
          </a:p>
        </p:txBody>
      </p:sp>
      <p:pic>
        <p:nvPicPr>
          <p:cNvPr id="2" name="Immagine 1">
            <a:extLst>
              <a:ext uri="{FF2B5EF4-FFF2-40B4-BE49-F238E27FC236}">
                <a16:creationId xmlns:a16="http://schemas.microsoft.com/office/drawing/2014/main" id="{4DDCC05E-14A0-EC17-509B-DDC57392A74F}"/>
              </a:ext>
            </a:extLst>
          </p:cNvPr>
          <p:cNvPicPr>
            <a:picLocks noChangeAspect="1"/>
          </p:cNvPicPr>
          <p:nvPr/>
        </p:nvPicPr>
        <p:blipFill>
          <a:blip r:embed="rId4"/>
          <a:stretch>
            <a:fillRect/>
          </a:stretch>
        </p:blipFill>
        <p:spPr>
          <a:xfrm>
            <a:off x="5740288" y="612866"/>
            <a:ext cx="6198108" cy="5437632"/>
          </a:xfrm>
          <a:prstGeom prst="rect">
            <a:avLst/>
          </a:prstGeom>
        </p:spPr>
      </p:pic>
    </p:spTree>
    <p:extLst>
      <p:ext uri="{BB962C8B-B14F-4D97-AF65-F5344CB8AC3E}">
        <p14:creationId xmlns:p14="http://schemas.microsoft.com/office/powerpoint/2010/main" val="137678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E9E0F-F4B8-C03D-1C79-4C72ABBDC011}"/>
            </a:ext>
          </a:extLst>
        </p:cNvPr>
        <p:cNvGrpSpPr/>
        <p:nvPr/>
      </p:nvGrpSpPr>
      <p:grpSpPr>
        <a:xfrm>
          <a:off x="0" y="0"/>
          <a:ext cx="0" cy="0"/>
          <a:chOff x="0" y="0"/>
          <a:chExt cx="0" cy="0"/>
        </a:xfrm>
      </p:grpSpPr>
      <p:pic>
        <p:nvPicPr>
          <p:cNvPr id="4" name="Immagine 3">
            <a:extLst>
              <a:ext uri="{FF2B5EF4-FFF2-40B4-BE49-F238E27FC236}">
                <a16:creationId xmlns:a16="http://schemas.microsoft.com/office/drawing/2014/main" id="{881DAB84-E320-A7DA-6FB1-C54FC8E8D7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8866" y="6462389"/>
            <a:ext cx="1673932" cy="343738"/>
          </a:xfrm>
          <a:prstGeom prst="rect">
            <a:avLst/>
          </a:prstGeom>
        </p:spPr>
      </p:pic>
      <p:sp>
        <p:nvSpPr>
          <p:cNvPr id="7" name="CasellaDiTesto 6">
            <a:extLst>
              <a:ext uri="{FF2B5EF4-FFF2-40B4-BE49-F238E27FC236}">
                <a16:creationId xmlns:a16="http://schemas.microsoft.com/office/drawing/2014/main" id="{8BA2ABA1-0EC2-60E7-2BA3-B77937A014C1}"/>
              </a:ext>
            </a:extLst>
          </p:cNvPr>
          <p:cNvSpPr txBox="1"/>
          <p:nvPr/>
        </p:nvSpPr>
        <p:spPr>
          <a:xfrm>
            <a:off x="90151" y="6411395"/>
            <a:ext cx="11850980" cy="400110"/>
          </a:xfrm>
          <a:prstGeom prst="rect">
            <a:avLst/>
          </a:prstGeom>
          <a:noFill/>
        </p:spPr>
        <p:txBody>
          <a:bodyPr wrap="square" rtlCol="0">
            <a:spAutoFit/>
          </a:bodyPr>
          <a:lstStyle/>
          <a:p>
            <a:r>
              <a:rPr lang="it-IT" sz="2000" dirty="0">
                <a:solidFill>
                  <a:schemeClr val="bg1"/>
                </a:solidFill>
              </a:rPr>
              <a:t>Disinquinamento acustico ambientale – Interventi di mitigazione acustica</a:t>
            </a:r>
          </a:p>
        </p:txBody>
      </p:sp>
      <p:pic>
        <p:nvPicPr>
          <p:cNvPr id="13" name="Immagine 12">
            <a:extLst>
              <a:ext uri="{FF2B5EF4-FFF2-40B4-BE49-F238E27FC236}">
                <a16:creationId xmlns:a16="http://schemas.microsoft.com/office/drawing/2014/main" id="{BDF44F6B-3C7F-915D-DCBC-13EAD5C2DAEF}"/>
              </a:ext>
            </a:extLst>
          </p:cNvPr>
          <p:cNvPicPr>
            <a:picLocks noChangeAspect="1"/>
          </p:cNvPicPr>
          <p:nvPr/>
        </p:nvPicPr>
        <p:blipFill rotWithShape="1">
          <a:blip r:embed="rId3"/>
          <a:srcRect r="65490"/>
          <a:stretch/>
        </p:blipFill>
        <p:spPr>
          <a:xfrm>
            <a:off x="90151" y="86688"/>
            <a:ext cx="1338055" cy="1325629"/>
          </a:xfrm>
          <a:prstGeom prst="rect">
            <a:avLst/>
          </a:prstGeom>
        </p:spPr>
      </p:pic>
      <p:sp>
        <p:nvSpPr>
          <p:cNvPr id="15" name="Titolo 1">
            <a:extLst>
              <a:ext uri="{FF2B5EF4-FFF2-40B4-BE49-F238E27FC236}">
                <a16:creationId xmlns:a16="http://schemas.microsoft.com/office/drawing/2014/main" id="{CE8EE85B-164F-E431-A9DB-E2773241C39F}"/>
              </a:ext>
            </a:extLst>
          </p:cNvPr>
          <p:cNvSpPr txBox="1">
            <a:spLocks/>
          </p:cNvSpPr>
          <p:nvPr/>
        </p:nvSpPr>
        <p:spPr>
          <a:xfrm>
            <a:off x="2369738" y="86688"/>
            <a:ext cx="9713060" cy="400992"/>
          </a:xfrm>
          <a:prstGeom prst="rect">
            <a:avLst/>
          </a:prstGeom>
        </p:spPr>
        <p:txBody>
          <a:bodyPr vert="horz" lIns="91440" tIns="45720" rIns="91440" bIns="45720" rtlCol="0" anchor="b">
            <a:normAutofit lnSpcReduction="100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algn="r"/>
            <a:r>
              <a:rPr lang="it-IT" sz="2400" b="1" dirty="0"/>
              <a:t>Chiarimenti in merito ad eventi segnalati</a:t>
            </a:r>
          </a:p>
        </p:txBody>
      </p:sp>
      <p:pic>
        <p:nvPicPr>
          <p:cNvPr id="3" name="Immagine 2">
            <a:extLst>
              <a:ext uri="{FF2B5EF4-FFF2-40B4-BE49-F238E27FC236}">
                <a16:creationId xmlns:a16="http://schemas.microsoft.com/office/drawing/2014/main" id="{0FC50772-576B-7177-4662-7019A815A532}"/>
              </a:ext>
            </a:extLst>
          </p:cNvPr>
          <p:cNvPicPr>
            <a:picLocks noChangeAspect="1"/>
          </p:cNvPicPr>
          <p:nvPr/>
        </p:nvPicPr>
        <p:blipFill>
          <a:blip r:embed="rId4"/>
          <a:stretch>
            <a:fillRect/>
          </a:stretch>
        </p:blipFill>
        <p:spPr>
          <a:xfrm>
            <a:off x="3025505" y="446605"/>
            <a:ext cx="4432554" cy="2899090"/>
          </a:xfrm>
          <a:prstGeom prst="rect">
            <a:avLst/>
          </a:prstGeom>
        </p:spPr>
      </p:pic>
      <p:pic>
        <p:nvPicPr>
          <p:cNvPr id="5" name="Immagine 4">
            <a:extLst>
              <a:ext uri="{FF2B5EF4-FFF2-40B4-BE49-F238E27FC236}">
                <a16:creationId xmlns:a16="http://schemas.microsoft.com/office/drawing/2014/main" id="{4448E72D-1BEF-E0D5-7AA4-FB1559A547CC}"/>
              </a:ext>
            </a:extLst>
          </p:cNvPr>
          <p:cNvPicPr>
            <a:picLocks noChangeAspect="1"/>
          </p:cNvPicPr>
          <p:nvPr/>
        </p:nvPicPr>
        <p:blipFill>
          <a:blip r:embed="rId5"/>
          <a:stretch>
            <a:fillRect/>
          </a:stretch>
        </p:blipFill>
        <p:spPr>
          <a:xfrm>
            <a:off x="7581868" y="446605"/>
            <a:ext cx="4432554" cy="2899090"/>
          </a:xfrm>
          <a:prstGeom prst="rect">
            <a:avLst/>
          </a:prstGeom>
        </p:spPr>
      </p:pic>
      <p:pic>
        <p:nvPicPr>
          <p:cNvPr id="6" name="Immagine 5">
            <a:extLst>
              <a:ext uri="{FF2B5EF4-FFF2-40B4-BE49-F238E27FC236}">
                <a16:creationId xmlns:a16="http://schemas.microsoft.com/office/drawing/2014/main" id="{4FE9B3AF-9C16-758E-169C-64FCC09FB097}"/>
              </a:ext>
            </a:extLst>
          </p:cNvPr>
          <p:cNvPicPr>
            <a:picLocks noChangeAspect="1"/>
          </p:cNvPicPr>
          <p:nvPr/>
        </p:nvPicPr>
        <p:blipFill>
          <a:blip r:embed="rId6"/>
          <a:stretch>
            <a:fillRect/>
          </a:stretch>
        </p:blipFill>
        <p:spPr>
          <a:xfrm>
            <a:off x="3025505" y="3429000"/>
            <a:ext cx="4432554" cy="2899090"/>
          </a:xfrm>
          <a:prstGeom prst="rect">
            <a:avLst/>
          </a:prstGeom>
        </p:spPr>
      </p:pic>
      <p:pic>
        <p:nvPicPr>
          <p:cNvPr id="8" name="Immagine 7">
            <a:extLst>
              <a:ext uri="{FF2B5EF4-FFF2-40B4-BE49-F238E27FC236}">
                <a16:creationId xmlns:a16="http://schemas.microsoft.com/office/drawing/2014/main" id="{B23A4E37-E817-A90D-4389-2E18492EA7C4}"/>
              </a:ext>
            </a:extLst>
          </p:cNvPr>
          <p:cNvPicPr>
            <a:picLocks noChangeAspect="1"/>
          </p:cNvPicPr>
          <p:nvPr/>
        </p:nvPicPr>
        <p:blipFill>
          <a:blip r:embed="rId7"/>
          <a:stretch>
            <a:fillRect/>
          </a:stretch>
        </p:blipFill>
        <p:spPr>
          <a:xfrm>
            <a:off x="7581868" y="3429000"/>
            <a:ext cx="4432554" cy="2899090"/>
          </a:xfrm>
          <a:prstGeom prst="rect">
            <a:avLst/>
          </a:prstGeom>
        </p:spPr>
      </p:pic>
      <p:sp>
        <p:nvSpPr>
          <p:cNvPr id="9" name="Titolo 1">
            <a:extLst>
              <a:ext uri="{FF2B5EF4-FFF2-40B4-BE49-F238E27FC236}">
                <a16:creationId xmlns:a16="http://schemas.microsoft.com/office/drawing/2014/main" id="{9A9E7842-76F3-6690-A2F9-0FB1A3655F33}"/>
              </a:ext>
            </a:extLst>
          </p:cNvPr>
          <p:cNvSpPr txBox="1">
            <a:spLocks/>
          </p:cNvSpPr>
          <p:nvPr/>
        </p:nvSpPr>
        <p:spPr>
          <a:xfrm>
            <a:off x="90150" y="1431845"/>
            <a:ext cx="2811546" cy="4243070"/>
          </a:xfrm>
          <a:prstGeom prst="rect">
            <a:avLst/>
          </a:prstGeom>
        </p:spPr>
        <p:txBody>
          <a:bodyPr vert="horz" lIns="91440" tIns="45720" rIns="91440" bIns="45720" rtlCol="0" anchor="b">
            <a:normAutofit fontScale="85000" lnSpcReduction="200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it-IT" sz="1700" dirty="0">
                <a:latin typeface="+mn-lt"/>
              </a:rPr>
              <a:t>Dai 4 grafici riportati si possono effettuare le seguenti osservazioni:</a:t>
            </a:r>
          </a:p>
          <a:p>
            <a:endParaRPr lang="it-IT" sz="1600" dirty="0">
              <a:latin typeface="+mn-lt"/>
            </a:endParaRPr>
          </a:p>
          <a:p>
            <a:r>
              <a:rPr lang="it-IT" sz="1600" dirty="0">
                <a:latin typeface="+mn-lt"/>
              </a:rPr>
              <a:t> </a:t>
            </a:r>
            <a:endParaRPr lang="it-IT" sz="1500" dirty="0">
              <a:latin typeface="+mn-lt"/>
            </a:endParaRPr>
          </a:p>
          <a:p>
            <a:pPr marL="180000" lvl="0" indent="-180000" algn="just">
              <a:buFontTx/>
              <a:buChar char="-"/>
            </a:pPr>
            <a:r>
              <a:rPr lang="it-IT" sz="1600" dirty="0">
                <a:latin typeface="+mn-lt"/>
              </a:rPr>
              <a:t>la fermata dell’acciaieria ha come conseguenza la riduzione dell’emissione sonora di oltre 60 dB(A) nel locale forno fusore</a:t>
            </a:r>
          </a:p>
          <a:p>
            <a:pPr marL="180000" lvl="0" indent="-180000" algn="just">
              <a:buFontTx/>
              <a:buChar char="-"/>
            </a:pPr>
            <a:endParaRPr lang="it-IT" sz="1600" dirty="0">
              <a:latin typeface="+mn-lt"/>
            </a:endParaRPr>
          </a:p>
          <a:p>
            <a:pPr marL="180000" lvl="0" indent="-180000" algn="just">
              <a:buFontTx/>
              <a:buChar char="-"/>
            </a:pPr>
            <a:r>
              <a:rPr lang="it-IT" sz="1600" dirty="0">
                <a:latin typeface="+mn-lt"/>
              </a:rPr>
              <a:t>L’andamento del rumore residuo (il nuovo segmento di laminazione è stato fermo nell’intero periodo di osservazione), rappresentato dal tracciato dei livelli equivalenti di periodo misurati nella postazione “prealpina” (praticamente di fronte alla abitazione del Sig. Bottarelli sulla via Antonini), illustra come l’emissione del traffico veicolare è estremamente variabile nel tempo e tra i massimi ed i minimi emissivi sono evidenti variazioni di circa 5 dB(A)</a:t>
            </a:r>
          </a:p>
          <a:p>
            <a:pPr marL="180000" lvl="0" indent="-180000" algn="just">
              <a:buFontTx/>
              <a:buChar char="-"/>
            </a:pPr>
            <a:endParaRPr lang="it-IT" sz="1600" dirty="0">
              <a:latin typeface="+mn-lt"/>
            </a:endParaRPr>
          </a:p>
          <a:p>
            <a:pPr marL="180000" lvl="0" indent="-180000" algn="just">
              <a:buFontTx/>
              <a:buChar char="-"/>
            </a:pPr>
            <a:r>
              <a:rPr lang="it-IT" sz="1600" dirty="0">
                <a:latin typeface="+mn-lt"/>
              </a:rPr>
              <a:t>In tutti i punti di misura è evidente l’aumento delle immissioni sonore durante la notte di capodanno</a:t>
            </a:r>
          </a:p>
          <a:p>
            <a:pPr marL="180000" lvl="0" indent="-180000" algn="just">
              <a:buFontTx/>
              <a:buChar char="-"/>
            </a:pPr>
            <a:endParaRPr lang="it-IT" sz="1600" dirty="0">
              <a:latin typeface="+mn-lt"/>
            </a:endParaRPr>
          </a:p>
          <a:p>
            <a:pPr lvl="0" algn="just"/>
            <a:endParaRPr lang="it-IT" sz="1600" dirty="0">
              <a:latin typeface="+mn-lt"/>
            </a:endParaRPr>
          </a:p>
        </p:txBody>
      </p:sp>
    </p:spTree>
    <p:extLst>
      <p:ext uri="{BB962C8B-B14F-4D97-AF65-F5344CB8AC3E}">
        <p14:creationId xmlns:p14="http://schemas.microsoft.com/office/powerpoint/2010/main" val="3725359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BEFCE-D0F9-C044-697C-BF63C656ED45}"/>
            </a:ext>
          </a:extLst>
        </p:cNvPr>
        <p:cNvGrpSpPr/>
        <p:nvPr/>
      </p:nvGrpSpPr>
      <p:grpSpPr>
        <a:xfrm>
          <a:off x="0" y="0"/>
          <a:ext cx="0" cy="0"/>
          <a:chOff x="0" y="0"/>
          <a:chExt cx="0" cy="0"/>
        </a:xfrm>
      </p:grpSpPr>
      <p:pic>
        <p:nvPicPr>
          <p:cNvPr id="4" name="Immagine 3">
            <a:extLst>
              <a:ext uri="{FF2B5EF4-FFF2-40B4-BE49-F238E27FC236}">
                <a16:creationId xmlns:a16="http://schemas.microsoft.com/office/drawing/2014/main" id="{D16AFDF0-0E54-7FDD-1AA6-BC08AC5A66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8866" y="6462389"/>
            <a:ext cx="1673932" cy="343738"/>
          </a:xfrm>
          <a:prstGeom prst="rect">
            <a:avLst/>
          </a:prstGeom>
        </p:spPr>
      </p:pic>
      <p:sp>
        <p:nvSpPr>
          <p:cNvPr id="7" name="CasellaDiTesto 6">
            <a:extLst>
              <a:ext uri="{FF2B5EF4-FFF2-40B4-BE49-F238E27FC236}">
                <a16:creationId xmlns:a16="http://schemas.microsoft.com/office/drawing/2014/main" id="{73250A94-0CF7-EB9D-2B08-08C34FA44E60}"/>
              </a:ext>
            </a:extLst>
          </p:cNvPr>
          <p:cNvSpPr txBox="1"/>
          <p:nvPr/>
        </p:nvSpPr>
        <p:spPr>
          <a:xfrm>
            <a:off x="90151" y="6411395"/>
            <a:ext cx="11850980" cy="400110"/>
          </a:xfrm>
          <a:prstGeom prst="rect">
            <a:avLst/>
          </a:prstGeom>
          <a:noFill/>
        </p:spPr>
        <p:txBody>
          <a:bodyPr wrap="square" rtlCol="0">
            <a:spAutoFit/>
          </a:bodyPr>
          <a:lstStyle/>
          <a:p>
            <a:r>
              <a:rPr lang="it-IT" sz="2000" dirty="0">
                <a:solidFill>
                  <a:schemeClr val="bg1"/>
                </a:solidFill>
              </a:rPr>
              <a:t>Disinquinamento acustico ambientale – Interventi di mitigazione acustica</a:t>
            </a:r>
          </a:p>
        </p:txBody>
      </p:sp>
      <p:pic>
        <p:nvPicPr>
          <p:cNvPr id="13" name="Immagine 12">
            <a:extLst>
              <a:ext uri="{FF2B5EF4-FFF2-40B4-BE49-F238E27FC236}">
                <a16:creationId xmlns:a16="http://schemas.microsoft.com/office/drawing/2014/main" id="{5E6E859E-C67D-7988-F4CE-FF3DCA96CE59}"/>
              </a:ext>
            </a:extLst>
          </p:cNvPr>
          <p:cNvPicPr>
            <a:picLocks noChangeAspect="1"/>
          </p:cNvPicPr>
          <p:nvPr/>
        </p:nvPicPr>
        <p:blipFill rotWithShape="1">
          <a:blip r:embed="rId3"/>
          <a:srcRect r="65490"/>
          <a:stretch/>
        </p:blipFill>
        <p:spPr>
          <a:xfrm>
            <a:off x="90151" y="86688"/>
            <a:ext cx="1338055" cy="1325629"/>
          </a:xfrm>
          <a:prstGeom prst="rect">
            <a:avLst/>
          </a:prstGeom>
        </p:spPr>
      </p:pic>
      <p:sp>
        <p:nvSpPr>
          <p:cNvPr id="15" name="Titolo 1">
            <a:extLst>
              <a:ext uri="{FF2B5EF4-FFF2-40B4-BE49-F238E27FC236}">
                <a16:creationId xmlns:a16="http://schemas.microsoft.com/office/drawing/2014/main" id="{869F06EF-3275-7F8A-A595-0FC4D9D06DC0}"/>
              </a:ext>
            </a:extLst>
          </p:cNvPr>
          <p:cNvSpPr txBox="1">
            <a:spLocks/>
          </p:cNvSpPr>
          <p:nvPr/>
        </p:nvSpPr>
        <p:spPr>
          <a:xfrm>
            <a:off x="2369738" y="86688"/>
            <a:ext cx="9713060" cy="400992"/>
          </a:xfrm>
          <a:prstGeom prst="rect">
            <a:avLst/>
          </a:prstGeom>
        </p:spPr>
        <p:txBody>
          <a:bodyPr vert="horz" lIns="91440" tIns="45720" rIns="91440" bIns="45720" rtlCol="0" anchor="b">
            <a:normAutofit lnSpcReduction="100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algn="r"/>
            <a:r>
              <a:rPr lang="it-IT" sz="2400" b="1" dirty="0"/>
              <a:t>Chiarimenti in merito ad eventi segnalati</a:t>
            </a:r>
          </a:p>
        </p:txBody>
      </p:sp>
      <p:pic>
        <p:nvPicPr>
          <p:cNvPr id="2" name="Immagine 1">
            <a:extLst>
              <a:ext uri="{FF2B5EF4-FFF2-40B4-BE49-F238E27FC236}">
                <a16:creationId xmlns:a16="http://schemas.microsoft.com/office/drawing/2014/main" id="{8340CEC6-D73F-8515-B07E-2747D94957E0}"/>
              </a:ext>
            </a:extLst>
          </p:cNvPr>
          <p:cNvPicPr>
            <a:picLocks noChangeAspect="1"/>
          </p:cNvPicPr>
          <p:nvPr/>
        </p:nvPicPr>
        <p:blipFill>
          <a:blip r:embed="rId4"/>
          <a:stretch>
            <a:fillRect/>
          </a:stretch>
        </p:blipFill>
        <p:spPr>
          <a:xfrm>
            <a:off x="5752846" y="636778"/>
            <a:ext cx="6198108" cy="4466844"/>
          </a:xfrm>
          <a:prstGeom prst="rect">
            <a:avLst/>
          </a:prstGeom>
        </p:spPr>
      </p:pic>
      <p:pic>
        <p:nvPicPr>
          <p:cNvPr id="10" name="Immagine 9">
            <a:extLst>
              <a:ext uri="{FF2B5EF4-FFF2-40B4-BE49-F238E27FC236}">
                <a16:creationId xmlns:a16="http://schemas.microsoft.com/office/drawing/2014/main" id="{EDC5B374-E184-E0FE-CB6D-237A03877EC7}"/>
              </a:ext>
            </a:extLst>
          </p:cNvPr>
          <p:cNvPicPr>
            <a:picLocks noChangeAspect="1"/>
          </p:cNvPicPr>
          <p:nvPr/>
        </p:nvPicPr>
        <p:blipFill>
          <a:blip r:embed="rId5"/>
          <a:stretch>
            <a:fillRect/>
          </a:stretch>
        </p:blipFill>
        <p:spPr>
          <a:xfrm>
            <a:off x="5752846" y="5331264"/>
            <a:ext cx="6215063" cy="852488"/>
          </a:xfrm>
          <a:prstGeom prst="rect">
            <a:avLst/>
          </a:prstGeom>
        </p:spPr>
      </p:pic>
      <p:sp>
        <p:nvSpPr>
          <p:cNvPr id="11" name="Titolo 1">
            <a:extLst>
              <a:ext uri="{FF2B5EF4-FFF2-40B4-BE49-F238E27FC236}">
                <a16:creationId xmlns:a16="http://schemas.microsoft.com/office/drawing/2014/main" id="{F33AA506-02F7-5C16-4958-20727EA35E6F}"/>
              </a:ext>
            </a:extLst>
          </p:cNvPr>
          <p:cNvSpPr txBox="1">
            <a:spLocks/>
          </p:cNvSpPr>
          <p:nvPr/>
        </p:nvSpPr>
        <p:spPr>
          <a:xfrm>
            <a:off x="253604" y="1611630"/>
            <a:ext cx="5283596" cy="4712970"/>
          </a:xfrm>
          <a:prstGeom prst="rect">
            <a:avLst/>
          </a:prstGeom>
        </p:spPr>
        <p:txBody>
          <a:bodyPr vert="horz" lIns="91440" tIns="45720" rIns="91440" bIns="45720" rtlCol="0" anchor="b">
            <a:normAutofit lnSpcReduction="100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it-IT" sz="1600" dirty="0">
                <a:latin typeface="+mn-lt"/>
              </a:rPr>
              <a:t>Procedendo con le differenze logaritmiche si ottengono i seguenti contributi emissivi:</a:t>
            </a:r>
          </a:p>
          <a:p>
            <a:r>
              <a:rPr lang="it-IT" sz="1600" dirty="0">
                <a:latin typeface="+mn-lt"/>
              </a:rPr>
              <a:t> </a:t>
            </a:r>
          </a:p>
          <a:p>
            <a:pPr marL="180000" lvl="0" indent="-180000" algn="just">
              <a:buFontTx/>
              <a:buChar char="-"/>
            </a:pPr>
            <a:r>
              <a:rPr lang="it-IT" sz="1600" dirty="0">
                <a:latin typeface="+mn-lt"/>
              </a:rPr>
              <a:t>Tanghetti tra 50.1 e 53.1 dB(A)  &lt; 55 dB(A) limite immissione classe IV</a:t>
            </a:r>
          </a:p>
          <a:p>
            <a:pPr marL="180000" lvl="0" indent="-180000" algn="just">
              <a:buFontTx/>
              <a:buChar char="-"/>
            </a:pPr>
            <a:endParaRPr lang="it-IT" sz="1600" dirty="0">
              <a:latin typeface="+mn-lt"/>
            </a:endParaRPr>
          </a:p>
          <a:p>
            <a:pPr marL="180000" lvl="0" indent="-180000" algn="just">
              <a:buFontTx/>
              <a:buChar char="-"/>
            </a:pPr>
            <a:r>
              <a:rPr lang="it-IT" sz="1600" dirty="0">
                <a:latin typeface="+mn-lt"/>
              </a:rPr>
              <a:t>Zani tra 52.1 e 52.4 dB(A)  	&lt; 55 dB(A) limite immissione classe IV </a:t>
            </a:r>
          </a:p>
          <a:p>
            <a:r>
              <a:rPr lang="it-IT" sz="1600" dirty="0">
                <a:latin typeface="+mn-lt"/>
              </a:rPr>
              <a:t> </a:t>
            </a:r>
          </a:p>
          <a:p>
            <a:pPr algn="just"/>
            <a:r>
              <a:rPr lang="it-IT" sz="1600" dirty="0">
                <a:latin typeface="+mn-lt"/>
              </a:rPr>
              <a:t>In entrambe le postazioni di misura </a:t>
            </a:r>
            <a:r>
              <a:rPr lang="it-IT" sz="1600" b="1" dirty="0">
                <a:latin typeface="+mn-lt"/>
              </a:rPr>
              <a:t>viene comunque confermato il superamento del limite emissivo per la classe IV paria 50 dB(A) nel periodo notturno; pertanto, si conferma la necessità di implementare un piano di mitigazione acustica per portare il contributo emissivo al di sotto di tale limite.</a:t>
            </a:r>
          </a:p>
          <a:p>
            <a:pPr algn="just"/>
            <a:r>
              <a:rPr lang="it-IT" sz="1600" dirty="0">
                <a:latin typeface="+mn-lt"/>
              </a:rPr>
              <a:t> </a:t>
            </a:r>
          </a:p>
          <a:p>
            <a:pPr algn="just"/>
            <a:r>
              <a:rPr lang="it-IT" sz="1600" dirty="0">
                <a:latin typeface="+mn-lt"/>
              </a:rPr>
              <a:t>E’ anche importante richiamare l’attenzione sulla realtà di fatto che </a:t>
            </a:r>
            <a:r>
              <a:rPr lang="it-IT" sz="1600" b="1" dirty="0">
                <a:latin typeface="+mn-lt"/>
              </a:rPr>
              <a:t>l’unità produttiva di Acciaierie Venete di Sarezzo non è l’unica sorgente di immissione acustica nei confronti dell’area nord-ovest</a:t>
            </a:r>
            <a:r>
              <a:rPr lang="it-IT" sz="1600" dirty="0">
                <a:latin typeface="+mn-lt"/>
              </a:rPr>
              <a:t>. Il traffico veicolare sulla via Antonini, infatti, è in buona parte responsabile dell’inquinamento acustico e, in quanto infrastruttura viaria, ad essa si applicano i limiti del DPR 142 del 30 marzo 2004 mentre per le altre sorgenti vige la classificazione acustica comunale.  </a:t>
            </a:r>
          </a:p>
          <a:p>
            <a:pPr algn="just"/>
            <a:endParaRPr lang="it-IT" sz="1500" dirty="0">
              <a:latin typeface="+mn-lt"/>
            </a:endParaRPr>
          </a:p>
          <a:p>
            <a:pPr lvl="0" algn="just"/>
            <a:endParaRPr lang="it-IT" sz="1600" dirty="0">
              <a:latin typeface="+mn-lt"/>
            </a:endParaRPr>
          </a:p>
        </p:txBody>
      </p:sp>
    </p:spTree>
    <p:extLst>
      <p:ext uri="{BB962C8B-B14F-4D97-AF65-F5344CB8AC3E}">
        <p14:creationId xmlns:p14="http://schemas.microsoft.com/office/powerpoint/2010/main" val="764871392"/>
      </p:ext>
    </p:extLst>
  </p:cSld>
  <p:clrMapOvr>
    <a:masterClrMapping/>
  </p:clrMapOvr>
</p:sld>
</file>

<file path=ppt/theme/theme1.xml><?xml version="1.0" encoding="utf-8"?>
<a:theme xmlns:a="http://schemas.openxmlformats.org/drawingml/2006/main" name="Retrospettivo">
  <a:themeElements>
    <a:clrScheme name="Retrospect">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docProps/app.xml><?xml version="1.0" encoding="utf-8"?>
<Properties xmlns="http://schemas.openxmlformats.org/officeDocument/2006/extended-properties" xmlns:vt="http://schemas.openxmlformats.org/officeDocument/2006/docPropsVTypes">
  <Template>Retrospect</Template>
  <TotalTime>5390</TotalTime>
  <Words>1903</Words>
  <Application>Microsoft Office PowerPoint</Application>
  <PresentationFormat>Widescreen</PresentationFormat>
  <Paragraphs>145</Paragraphs>
  <Slides>21</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21</vt:i4>
      </vt:variant>
    </vt:vector>
  </HeadingPairs>
  <TitlesOfParts>
    <vt:vector size="28" baseType="lpstr">
      <vt:lpstr>Aptos</vt:lpstr>
      <vt:lpstr>Arial</vt:lpstr>
      <vt:lpstr>Calibri</vt:lpstr>
      <vt:lpstr>Calibri Light</vt:lpstr>
      <vt:lpstr>Courier New</vt:lpstr>
      <vt:lpstr>Wingdings</vt:lpstr>
      <vt:lpstr>Retrospettivo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Soluzioni competitive per la valutazione del rischio rumore e vibrazioni in ambiente di lavoro   Metodo innovativo per il controllo delle emissioni acustiche verso terzi  Acustica nell’edilizia </dc:title>
  <dc:creator>germano</dc:creator>
  <cp:lastModifiedBy>Luca Mazzucchelli</cp:lastModifiedBy>
  <cp:revision>253</cp:revision>
  <cp:lastPrinted>2025-05-28T12:44:39Z</cp:lastPrinted>
  <dcterms:created xsi:type="dcterms:W3CDTF">2015-10-14T03:20:19Z</dcterms:created>
  <dcterms:modified xsi:type="dcterms:W3CDTF">2026-07-09T09:05:56Z</dcterms:modified>
</cp:coreProperties>
</file>